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65" r:id="rId2"/>
    <p:sldId id="268" r:id="rId3"/>
    <p:sldId id="270" r:id="rId4"/>
    <p:sldId id="271" r:id="rId5"/>
    <p:sldId id="275" r:id="rId6"/>
    <p:sldId id="281" r:id="rId7"/>
    <p:sldId id="284" r:id="rId8"/>
    <p:sldId id="285" r:id="rId9"/>
    <p:sldId id="283" r:id="rId10"/>
    <p:sldId id="286" r:id="rId11"/>
    <p:sldId id="282" r:id="rId12"/>
    <p:sldId id="280" r:id="rId13"/>
    <p:sldId id="272" r:id="rId14"/>
    <p:sldId id="287" r:id="rId15"/>
    <p:sldId id="274" r:id="rId16"/>
    <p:sldId id="276" r:id="rId17"/>
    <p:sldId id="288" r:id="rId18"/>
    <p:sldId id="278" r:id="rId19"/>
    <p:sldId id="289" r:id="rId20"/>
    <p:sldId id="279"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ED281D4A-3905-4EA4-8295-BEB9F71CFDD7}">
          <p14:sldIdLst>
            <p14:sldId id="265"/>
          </p14:sldIdLst>
        </p14:section>
        <p14:section name="AGENDA" id="{4C636AE1-CB4F-4D39-A0AF-033B88361BA2}">
          <p14:sldIdLst>
            <p14:sldId id="268"/>
          </p14:sldIdLst>
        </p14:section>
        <p14:section name="Visión computacional" id="{BC900404-F074-418D-9E1B-E5F05E629A1D}">
          <p14:sldIdLst>
            <p14:sldId id="270"/>
            <p14:sldId id="271"/>
          </p14:sldIdLst>
        </p14:section>
        <p14:section name="Reconocimiento de objetos" id="{AD8D9CD6-9DDA-463A-8AB8-1133E6200F85}">
          <p14:sldIdLst>
            <p14:sldId id="275"/>
            <p14:sldId id="281"/>
            <p14:sldId id="284"/>
            <p14:sldId id="285"/>
            <p14:sldId id="283"/>
            <p14:sldId id="286"/>
            <p14:sldId id="282"/>
            <p14:sldId id="280"/>
          </p14:sldIdLst>
        </p14:section>
        <p14:section name="Vectores de características" id="{71643B6F-2230-422A-9FF3-5D09A95063A8}">
          <p14:sldIdLst>
            <p14:sldId id="272"/>
            <p14:sldId id="287"/>
            <p14:sldId id="274"/>
          </p14:sldIdLst>
        </p14:section>
        <p14:section name="Estrategia numérica" id="{D14AC6CB-1926-456E-A211-E148C3C4B9CE}">
          <p14:sldIdLst>
            <p14:sldId id="276"/>
            <p14:sldId id="288"/>
          </p14:sldIdLst>
        </p14:section>
        <p14:section name="Final" id="{F0886760-B87D-4283-B90F-B1A0770255A6}">
          <p14:sldIdLst>
            <p14:sldId id="278"/>
            <p14:sldId id="289"/>
            <p14:sldId id="279"/>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842" userDrawn="1">
          <p15:clr>
            <a:srgbClr val="A4A3A4"/>
          </p15:clr>
        </p15:guide>
        <p15:guide id="4" orient="horz" pos="24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70AD47"/>
    <a:srgbClr val="FFC000"/>
    <a:srgbClr val="A5A5A5"/>
    <a:srgbClr val="ED7D31"/>
    <a:srgbClr val="5FA7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9" autoAdjust="0"/>
    <p:restoredTop sz="94660"/>
  </p:normalViewPr>
  <p:slideViewPr>
    <p:cSldViewPr snapToGrid="0" showGuides="1">
      <p:cViewPr>
        <p:scale>
          <a:sx n="75" d="100"/>
          <a:sy n="75" d="100"/>
        </p:scale>
        <p:origin x="504" y="54"/>
      </p:cViewPr>
      <p:guideLst>
        <p:guide orient="horz" pos="2160"/>
        <p:guide pos="3840"/>
        <p:guide orient="horz" pos="1842"/>
        <p:guide orient="horz" pos="24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C5C8606-B8A0-4132-9E58-FAA7151A63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51EDC83D-5139-414A-AB87-9929C04832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DE42B-7C82-4B54-9B0A-633F8609663E}" type="datetimeFigureOut">
              <a:rPr lang="en-US" smtClean="0"/>
              <a:t>8/29/2021</a:t>
            </a:fld>
            <a:endParaRPr lang="en-US"/>
          </a:p>
        </p:txBody>
      </p:sp>
      <p:sp>
        <p:nvSpPr>
          <p:cNvPr id="4" name="Footer Placeholder 3">
            <a:extLst>
              <a:ext uri="{FF2B5EF4-FFF2-40B4-BE49-F238E27FC236}">
                <a16:creationId xmlns:a16="http://schemas.microsoft.com/office/drawing/2014/main" xmlns="" id="{2BC23C45-A911-4DBD-B1EE-C8DF9C8C6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A0F52974-1E59-4B77-B4A8-93EE93866F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D17C49-5B6B-46F8-87A0-8C9CF60B2F82}" type="slidenum">
              <a:rPr lang="en-US" smtClean="0"/>
              <a:t>‹Nº›</a:t>
            </a:fld>
            <a:endParaRPr lang="en-US"/>
          </a:p>
        </p:txBody>
      </p:sp>
    </p:spTree>
    <p:extLst>
      <p:ext uri="{BB962C8B-B14F-4D97-AF65-F5344CB8AC3E}">
        <p14:creationId xmlns:p14="http://schemas.microsoft.com/office/powerpoint/2010/main" val="309780755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92530-8DEA-440C-A561-0858CBB7F9D4}" type="datetimeFigureOut">
              <a:rPr lang="en-US" smtClean="0"/>
              <a:t>8/29/2021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DD5E0-1F55-45EF-94AE-F8FCCB7B1FDE}" type="slidenum">
              <a:rPr lang="en-US" smtClean="0"/>
              <a:t>‹Nº›</a:t>
            </a:fld>
            <a:endParaRPr lang="en-US"/>
          </a:p>
        </p:txBody>
      </p:sp>
    </p:spTree>
    <p:extLst>
      <p:ext uri="{BB962C8B-B14F-4D97-AF65-F5344CB8AC3E}">
        <p14:creationId xmlns:p14="http://schemas.microsoft.com/office/powerpoint/2010/main" val="355351565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a:t>
            </a:fld>
            <a:endParaRPr lang="en-US"/>
          </a:p>
        </p:txBody>
      </p:sp>
    </p:spTree>
    <p:extLst>
      <p:ext uri="{BB962C8B-B14F-4D97-AF65-F5344CB8AC3E}">
        <p14:creationId xmlns:p14="http://schemas.microsoft.com/office/powerpoint/2010/main" val="275773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11</a:t>
            </a:fld>
            <a:endParaRPr lang="en-US"/>
          </a:p>
        </p:txBody>
      </p:sp>
    </p:spTree>
    <p:extLst>
      <p:ext uri="{BB962C8B-B14F-4D97-AF65-F5344CB8AC3E}">
        <p14:creationId xmlns:p14="http://schemas.microsoft.com/office/powerpoint/2010/main" val="281681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12</a:t>
            </a:fld>
            <a:endParaRPr lang="en-US"/>
          </a:p>
        </p:txBody>
      </p:sp>
    </p:spTree>
    <p:extLst>
      <p:ext uri="{BB962C8B-B14F-4D97-AF65-F5344CB8AC3E}">
        <p14:creationId xmlns:p14="http://schemas.microsoft.com/office/powerpoint/2010/main" val="535181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13</a:t>
            </a:fld>
            <a:endParaRPr lang="en-US"/>
          </a:p>
        </p:txBody>
      </p:sp>
    </p:spTree>
    <p:extLst>
      <p:ext uri="{BB962C8B-B14F-4D97-AF65-F5344CB8AC3E}">
        <p14:creationId xmlns:p14="http://schemas.microsoft.com/office/powerpoint/2010/main" val="3080817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14</a:t>
            </a:fld>
            <a:endParaRPr lang="en-US"/>
          </a:p>
        </p:txBody>
      </p:sp>
    </p:spTree>
    <p:extLst>
      <p:ext uri="{BB962C8B-B14F-4D97-AF65-F5344CB8AC3E}">
        <p14:creationId xmlns:p14="http://schemas.microsoft.com/office/powerpoint/2010/main" val="289613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15</a:t>
            </a:fld>
            <a:endParaRPr lang="en-US"/>
          </a:p>
        </p:txBody>
      </p:sp>
    </p:spTree>
    <p:extLst>
      <p:ext uri="{BB962C8B-B14F-4D97-AF65-F5344CB8AC3E}">
        <p14:creationId xmlns:p14="http://schemas.microsoft.com/office/powerpoint/2010/main" val="396071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16</a:t>
            </a:fld>
            <a:endParaRPr lang="en-US"/>
          </a:p>
        </p:txBody>
      </p:sp>
    </p:spTree>
    <p:extLst>
      <p:ext uri="{BB962C8B-B14F-4D97-AF65-F5344CB8AC3E}">
        <p14:creationId xmlns:p14="http://schemas.microsoft.com/office/powerpoint/2010/main" val="32631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17</a:t>
            </a:fld>
            <a:endParaRPr lang="en-US"/>
          </a:p>
        </p:txBody>
      </p:sp>
    </p:spTree>
    <p:extLst>
      <p:ext uri="{BB962C8B-B14F-4D97-AF65-F5344CB8AC3E}">
        <p14:creationId xmlns:p14="http://schemas.microsoft.com/office/powerpoint/2010/main" val="3506869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18</a:t>
            </a:fld>
            <a:endParaRPr lang="en-US"/>
          </a:p>
        </p:txBody>
      </p:sp>
    </p:spTree>
    <p:extLst>
      <p:ext uri="{BB962C8B-B14F-4D97-AF65-F5344CB8AC3E}">
        <p14:creationId xmlns:p14="http://schemas.microsoft.com/office/powerpoint/2010/main" val="3513699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19</a:t>
            </a:fld>
            <a:endParaRPr lang="en-US"/>
          </a:p>
        </p:txBody>
      </p:sp>
    </p:spTree>
    <p:extLst>
      <p:ext uri="{BB962C8B-B14F-4D97-AF65-F5344CB8AC3E}">
        <p14:creationId xmlns:p14="http://schemas.microsoft.com/office/powerpoint/2010/main" val="1084363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20</a:t>
            </a:fld>
            <a:endParaRPr lang="en-US"/>
          </a:p>
        </p:txBody>
      </p:sp>
    </p:spTree>
    <p:extLst>
      <p:ext uri="{BB962C8B-B14F-4D97-AF65-F5344CB8AC3E}">
        <p14:creationId xmlns:p14="http://schemas.microsoft.com/office/powerpoint/2010/main" val="2225097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3</a:t>
            </a:fld>
            <a:endParaRPr lang="en-US"/>
          </a:p>
        </p:txBody>
      </p:sp>
    </p:spTree>
    <p:extLst>
      <p:ext uri="{BB962C8B-B14F-4D97-AF65-F5344CB8AC3E}">
        <p14:creationId xmlns:p14="http://schemas.microsoft.com/office/powerpoint/2010/main" val="178713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4</a:t>
            </a:fld>
            <a:endParaRPr lang="en-US"/>
          </a:p>
        </p:txBody>
      </p:sp>
    </p:spTree>
    <p:extLst>
      <p:ext uri="{BB962C8B-B14F-4D97-AF65-F5344CB8AC3E}">
        <p14:creationId xmlns:p14="http://schemas.microsoft.com/office/powerpoint/2010/main" val="693741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5</a:t>
            </a:fld>
            <a:endParaRPr lang="en-US"/>
          </a:p>
        </p:txBody>
      </p:sp>
    </p:spTree>
    <p:extLst>
      <p:ext uri="{BB962C8B-B14F-4D97-AF65-F5344CB8AC3E}">
        <p14:creationId xmlns:p14="http://schemas.microsoft.com/office/powerpoint/2010/main" val="388270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6</a:t>
            </a:fld>
            <a:endParaRPr lang="en-US"/>
          </a:p>
        </p:txBody>
      </p:sp>
    </p:spTree>
    <p:extLst>
      <p:ext uri="{BB962C8B-B14F-4D97-AF65-F5344CB8AC3E}">
        <p14:creationId xmlns:p14="http://schemas.microsoft.com/office/powerpoint/2010/main" val="302183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7</a:t>
            </a:fld>
            <a:endParaRPr lang="en-US"/>
          </a:p>
        </p:txBody>
      </p:sp>
    </p:spTree>
    <p:extLst>
      <p:ext uri="{BB962C8B-B14F-4D97-AF65-F5344CB8AC3E}">
        <p14:creationId xmlns:p14="http://schemas.microsoft.com/office/powerpoint/2010/main" val="2933873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8</a:t>
            </a:fld>
            <a:endParaRPr lang="en-US"/>
          </a:p>
        </p:txBody>
      </p:sp>
    </p:spTree>
    <p:extLst>
      <p:ext uri="{BB962C8B-B14F-4D97-AF65-F5344CB8AC3E}">
        <p14:creationId xmlns:p14="http://schemas.microsoft.com/office/powerpoint/2010/main" val="57266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9</a:t>
            </a:fld>
            <a:endParaRPr lang="en-US"/>
          </a:p>
        </p:txBody>
      </p:sp>
    </p:spTree>
    <p:extLst>
      <p:ext uri="{BB962C8B-B14F-4D97-AF65-F5344CB8AC3E}">
        <p14:creationId xmlns:p14="http://schemas.microsoft.com/office/powerpoint/2010/main" val="22224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10</a:t>
            </a:fld>
            <a:endParaRPr lang="en-US"/>
          </a:p>
        </p:txBody>
      </p:sp>
    </p:spTree>
    <p:extLst>
      <p:ext uri="{BB962C8B-B14F-4D97-AF65-F5344CB8AC3E}">
        <p14:creationId xmlns:p14="http://schemas.microsoft.com/office/powerpoint/2010/main" val="1991147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E5CE28-08AB-467B-8827-E0084C359B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E401130-B70D-4611-8CB9-F2DA4EB0F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B51FCB1-419B-4C6C-8C86-47419B001BD9}"/>
              </a:ext>
            </a:extLst>
          </p:cNvPr>
          <p:cNvSpPr>
            <a:spLocks noGrp="1"/>
          </p:cNvSpPr>
          <p:nvPr>
            <p:ph type="dt" sz="half" idx="10"/>
          </p:nvPr>
        </p:nvSpPr>
        <p:spPr/>
        <p:txBody>
          <a:bodyPr/>
          <a:lstStyle/>
          <a:p>
            <a:fld id="{BBD9C7FE-6DEC-4B5C-A013-A94D29CE0128}" type="datetime1">
              <a:rPr lang="en-US" smtClean="0"/>
              <a:t>8/29/2021</a:t>
            </a:fld>
            <a:endParaRPr lang="en-US"/>
          </a:p>
        </p:txBody>
      </p:sp>
      <p:sp>
        <p:nvSpPr>
          <p:cNvPr id="5" name="Footer Placeholder 4">
            <a:extLst>
              <a:ext uri="{FF2B5EF4-FFF2-40B4-BE49-F238E27FC236}">
                <a16:creationId xmlns:a16="http://schemas.microsoft.com/office/drawing/2014/main" xmlns="" id="{E6E1E943-5242-4138-80B0-F643D4216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34B7158-FEC3-4944-9E84-ECDC77E6ECB9}"/>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2562076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DDEA9A-8672-4229-9EC6-9D44139BCA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B23DB8A-0F19-45E2-A7A9-CCEB665A89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0400066-98DE-4878-8A16-88E0734E46B5}"/>
              </a:ext>
            </a:extLst>
          </p:cNvPr>
          <p:cNvSpPr>
            <a:spLocks noGrp="1"/>
          </p:cNvSpPr>
          <p:nvPr>
            <p:ph type="dt" sz="half" idx="10"/>
          </p:nvPr>
        </p:nvSpPr>
        <p:spPr/>
        <p:txBody>
          <a:bodyPr/>
          <a:lstStyle/>
          <a:p>
            <a:fld id="{9D037E35-7139-4436-AC21-A7B626F603BD}" type="datetime1">
              <a:rPr lang="en-US" smtClean="0"/>
              <a:t>8/29/2021</a:t>
            </a:fld>
            <a:endParaRPr lang="en-US"/>
          </a:p>
        </p:txBody>
      </p:sp>
      <p:sp>
        <p:nvSpPr>
          <p:cNvPr id="5" name="Footer Placeholder 4">
            <a:extLst>
              <a:ext uri="{FF2B5EF4-FFF2-40B4-BE49-F238E27FC236}">
                <a16:creationId xmlns:a16="http://schemas.microsoft.com/office/drawing/2014/main" xmlns="" id="{F847B8A1-428D-4CC3-9D68-51194ECED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B5CF906-D21F-46B4-92FC-7694E6441776}"/>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2451963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A75680-7677-4B49-A311-14E92726F9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AF9BD8E-1E07-4707-8A24-CC7D13470C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A03AE35-B801-42A1-BF22-0D7CDD1F803E}"/>
              </a:ext>
            </a:extLst>
          </p:cNvPr>
          <p:cNvSpPr>
            <a:spLocks noGrp="1"/>
          </p:cNvSpPr>
          <p:nvPr>
            <p:ph type="dt" sz="half" idx="10"/>
          </p:nvPr>
        </p:nvSpPr>
        <p:spPr/>
        <p:txBody>
          <a:bodyPr/>
          <a:lstStyle/>
          <a:p>
            <a:fld id="{967D35AF-F560-4FA6-808C-5FF3152AE22D}" type="datetime1">
              <a:rPr lang="en-US" smtClean="0"/>
              <a:t>8/29/2021</a:t>
            </a:fld>
            <a:endParaRPr lang="en-US"/>
          </a:p>
        </p:txBody>
      </p:sp>
      <p:sp>
        <p:nvSpPr>
          <p:cNvPr id="5" name="Footer Placeholder 4">
            <a:extLst>
              <a:ext uri="{FF2B5EF4-FFF2-40B4-BE49-F238E27FC236}">
                <a16:creationId xmlns:a16="http://schemas.microsoft.com/office/drawing/2014/main" xmlns="" id="{DBC3A134-E3EB-4034-8E1B-D41699BC7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3B339FF-0FE1-4ECB-92EC-99DE92BC28C7}"/>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421320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20F81A-F703-46A0-A3A5-C4625AE8C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CBF2F3C-EF4D-4920-82FB-AF8CFEE0E5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C543C48-663E-4E81-8F11-69238794664F}"/>
              </a:ext>
            </a:extLst>
          </p:cNvPr>
          <p:cNvSpPr>
            <a:spLocks noGrp="1"/>
          </p:cNvSpPr>
          <p:nvPr>
            <p:ph type="dt" sz="half" idx="10"/>
          </p:nvPr>
        </p:nvSpPr>
        <p:spPr/>
        <p:txBody>
          <a:bodyPr/>
          <a:lstStyle/>
          <a:p>
            <a:fld id="{09FA94BD-B0BC-4C43-9C55-E3F1284B71D2}" type="datetime1">
              <a:rPr lang="en-US" smtClean="0"/>
              <a:t>8/29/2021</a:t>
            </a:fld>
            <a:endParaRPr lang="en-US"/>
          </a:p>
        </p:txBody>
      </p:sp>
      <p:sp>
        <p:nvSpPr>
          <p:cNvPr id="5" name="Footer Placeholder 4">
            <a:extLst>
              <a:ext uri="{FF2B5EF4-FFF2-40B4-BE49-F238E27FC236}">
                <a16:creationId xmlns:a16="http://schemas.microsoft.com/office/drawing/2014/main" xmlns="" id="{863C41A9-E4EC-4535-AB4C-81FA24E5E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99FBD52-ED42-4B79-B388-36E78D4103DE}"/>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357040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89149A-14A8-4B6F-BA92-A9A3BE24AD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F9FFDC9-8070-4817-B143-A80CAD2942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20D23C8-5CE5-48D9-A0B7-44DCD49C8DC7}"/>
              </a:ext>
            </a:extLst>
          </p:cNvPr>
          <p:cNvSpPr>
            <a:spLocks noGrp="1"/>
          </p:cNvSpPr>
          <p:nvPr>
            <p:ph type="dt" sz="half" idx="10"/>
          </p:nvPr>
        </p:nvSpPr>
        <p:spPr/>
        <p:txBody>
          <a:bodyPr/>
          <a:lstStyle/>
          <a:p>
            <a:fld id="{7C60183C-C884-408D-8A10-5830CD932478}" type="datetime1">
              <a:rPr lang="en-US" smtClean="0"/>
              <a:t>8/29/2021</a:t>
            </a:fld>
            <a:endParaRPr lang="en-US"/>
          </a:p>
        </p:txBody>
      </p:sp>
      <p:sp>
        <p:nvSpPr>
          <p:cNvPr id="5" name="Footer Placeholder 4">
            <a:extLst>
              <a:ext uri="{FF2B5EF4-FFF2-40B4-BE49-F238E27FC236}">
                <a16:creationId xmlns:a16="http://schemas.microsoft.com/office/drawing/2014/main" xmlns="" id="{7AF20192-1E8D-4304-8B51-E9C000B0C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3E4AE5C-0DBC-42F2-8406-2EF1D6F68BB1}"/>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413672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FBEB9F-6F0B-400A-A625-05EE06E456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345FC35-2F8E-4E23-A731-1F56322A24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692E4B9-4783-4BC1-B8BE-EB7B7A4A46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6F06407-9E23-4097-8834-EE37D5A573A4}"/>
              </a:ext>
            </a:extLst>
          </p:cNvPr>
          <p:cNvSpPr>
            <a:spLocks noGrp="1"/>
          </p:cNvSpPr>
          <p:nvPr>
            <p:ph type="dt" sz="half" idx="10"/>
          </p:nvPr>
        </p:nvSpPr>
        <p:spPr/>
        <p:txBody>
          <a:bodyPr/>
          <a:lstStyle/>
          <a:p>
            <a:fld id="{B88076ED-95D6-401D-B7DD-C6F77EE99D22}" type="datetime1">
              <a:rPr lang="en-US" smtClean="0"/>
              <a:t>8/29/2021</a:t>
            </a:fld>
            <a:endParaRPr lang="en-US"/>
          </a:p>
        </p:txBody>
      </p:sp>
      <p:sp>
        <p:nvSpPr>
          <p:cNvPr id="6" name="Footer Placeholder 5">
            <a:extLst>
              <a:ext uri="{FF2B5EF4-FFF2-40B4-BE49-F238E27FC236}">
                <a16:creationId xmlns:a16="http://schemas.microsoft.com/office/drawing/2014/main" xmlns="" id="{71BA57FC-C1E2-4E58-8FA6-3D6EDBD0F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1ED61B1-A6D7-4D30-A618-D86EB7812C1A}"/>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102964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3FCA1-6843-44C4-BF1D-B1111453CB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F86361D8-382E-4C48-A646-9B020C1F16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3193BF3-BEE6-4F19-B933-B93B47C139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E51332E-C06C-4A9F-A399-8DA71BE010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DCCC931-AD39-4FB5-91ED-480070907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877634A-D883-470A-B17F-5B5BF2FA4014}"/>
              </a:ext>
            </a:extLst>
          </p:cNvPr>
          <p:cNvSpPr>
            <a:spLocks noGrp="1"/>
          </p:cNvSpPr>
          <p:nvPr>
            <p:ph type="dt" sz="half" idx="10"/>
          </p:nvPr>
        </p:nvSpPr>
        <p:spPr/>
        <p:txBody>
          <a:bodyPr/>
          <a:lstStyle/>
          <a:p>
            <a:fld id="{B9A3EE66-A43C-4A7E-A933-5E7FE8E9C6A9}" type="datetime1">
              <a:rPr lang="en-US" smtClean="0"/>
              <a:t>8/29/2021</a:t>
            </a:fld>
            <a:endParaRPr lang="en-US"/>
          </a:p>
        </p:txBody>
      </p:sp>
      <p:sp>
        <p:nvSpPr>
          <p:cNvPr id="8" name="Footer Placeholder 7">
            <a:extLst>
              <a:ext uri="{FF2B5EF4-FFF2-40B4-BE49-F238E27FC236}">
                <a16:creationId xmlns:a16="http://schemas.microsoft.com/office/drawing/2014/main" xmlns="" id="{391E4AEC-BE54-4039-8BAA-CB471A4A0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3768B19-9F28-4FAC-8C21-4D7E569B1CA7}"/>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77715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CE7644-4A15-40B0-8083-730C9D3204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5A4B1ED-1AAB-4E0A-ADA5-5BD83D75AF0A}"/>
              </a:ext>
            </a:extLst>
          </p:cNvPr>
          <p:cNvSpPr>
            <a:spLocks noGrp="1"/>
          </p:cNvSpPr>
          <p:nvPr>
            <p:ph type="dt" sz="half" idx="10"/>
          </p:nvPr>
        </p:nvSpPr>
        <p:spPr/>
        <p:txBody>
          <a:bodyPr/>
          <a:lstStyle/>
          <a:p>
            <a:fld id="{CD8FB4A1-2ECB-48DA-A86B-729552AE6247}" type="datetime1">
              <a:rPr lang="en-US" smtClean="0"/>
              <a:t>8/29/2021</a:t>
            </a:fld>
            <a:endParaRPr lang="en-US"/>
          </a:p>
        </p:txBody>
      </p:sp>
      <p:sp>
        <p:nvSpPr>
          <p:cNvPr id="4" name="Footer Placeholder 3">
            <a:extLst>
              <a:ext uri="{FF2B5EF4-FFF2-40B4-BE49-F238E27FC236}">
                <a16:creationId xmlns:a16="http://schemas.microsoft.com/office/drawing/2014/main" xmlns="" id="{F7CD387F-2E1D-4024-96CD-B1EE1E4CD9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60FB371-AFEC-4492-B5FF-20FCC1083164}"/>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370383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8A742C0-8FBB-40C7-9127-24CDF0491884}"/>
              </a:ext>
            </a:extLst>
          </p:cNvPr>
          <p:cNvSpPr>
            <a:spLocks noGrp="1"/>
          </p:cNvSpPr>
          <p:nvPr>
            <p:ph type="dt" sz="half" idx="10"/>
          </p:nvPr>
        </p:nvSpPr>
        <p:spPr/>
        <p:txBody>
          <a:bodyPr/>
          <a:lstStyle/>
          <a:p>
            <a:fld id="{81AB7455-467E-416A-9E8F-C1F99B7A73DB}" type="datetime1">
              <a:rPr lang="en-US" smtClean="0"/>
              <a:t>8/29/2021</a:t>
            </a:fld>
            <a:endParaRPr lang="en-US"/>
          </a:p>
        </p:txBody>
      </p:sp>
      <p:sp>
        <p:nvSpPr>
          <p:cNvPr id="3" name="Footer Placeholder 2">
            <a:extLst>
              <a:ext uri="{FF2B5EF4-FFF2-40B4-BE49-F238E27FC236}">
                <a16:creationId xmlns:a16="http://schemas.microsoft.com/office/drawing/2014/main" xmlns="" id="{2965F1DE-6C30-483F-AB73-A062A8749F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BD1F2ED-9208-4D83-955C-E4896BF3711D}"/>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549712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69ABD3-618C-4525-AE8D-E5720A7E0A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70526570-EF5F-40D6-A765-3CCCA81032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E2A6170-3C2B-44EB-8A26-0151353F7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981CB3E-7DF5-4CE1-A60E-C63A328863E9}"/>
              </a:ext>
            </a:extLst>
          </p:cNvPr>
          <p:cNvSpPr>
            <a:spLocks noGrp="1"/>
          </p:cNvSpPr>
          <p:nvPr>
            <p:ph type="dt" sz="half" idx="10"/>
          </p:nvPr>
        </p:nvSpPr>
        <p:spPr/>
        <p:txBody>
          <a:bodyPr/>
          <a:lstStyle/>
          <a:p>
            <a:fld id="{69E2B731-1FE0-4580-890F-FEE4BF46B4F3}" type="datetime1">
              <a:rPr lang="en-US" smtClean="0"/>
              <a:t>8/29/2021</a:t>
            </a:fld>
            <a:endParaRPr lang="en-US"/>
          </a:p>
        </p:txBody>
      </p:sp>
      <p:sp>
        <p:nvSpPr>
          <p:cNvPr id="6" name="Footer Placeholder 5">
            <a:extLst>
              <a:ext uri="{FF2B5EF4-FFF2-40B4-BE49-F238E27FC236}">
                <a16:creationId xmlns:a16="http://schemas.microsoft.com/office/drawing/2014/main" xmlns="" id="{3C166B7F-4ADD-443B-B42B-A8603F501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B6A06F4-5ABF-49A8-A6EE-7DA4AAB241EB}"/>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981592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08EE32-8720-478A-A706-9300BEEB0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797E9A4-3264-4129-BDCF-8397CA438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C4A12D0-D4DD-4A40-B74C-BB69B3A1F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A18F572-51F1-4321-A0B0-3DCBD2D1D8A8}"/>
              </a:ext>
            </a:extLst>
          </p:cNvPr>
          <p:cNvSpPr>
            <a:spLocks noGrp="1"/>
          </p:cNvSpPr>
          <p:nvPr>
            <p:ph type="dt" sz="half" idx="10"/>
          </p:nvPr>
        </p:nvSpPr>
        <p:spPr/>
        <p:txBody>
          <a:bodyPr/>
          <a:lstStyle/>
          <a:p>
            <a:fld id="{2388705B-01E9-441B-B3F3-5A6F3C8F3A35}" type="datetime1">
              <a:rPr lang="en-US" smtClean="0"/>
              <a:t>8/29/2021</a:t>
            </a:fld>
            <a:endParaRPr lang="en-US"/>
          </a:p>
        </p:txBody>
      </p:sp>
      <p:sp>
        <p:nvSpPr>
          <p:cNvPr id="6" name="Footer Placeholder 5">
            <a:extLst>
              <a:ext uri="{FF2B5EF4-FFF2-40B4-BE49-F238E27FC236}">
                <a16:creationId xmlns:a16="http://schemas.microsoft.com/office/drawing/2014/main" xmlns="" id="{82D50186-4DA0-49E2-B6AE-ACC8D66E0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20DEEC8-D3CD-4DD6-8EFF-B5FF579E456A}"/>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2001910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8FE504B-C602-4686-93E5-B709FDD476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159663B-2E4D-4B25-9ED2-63CC197448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A0792D5-677B-447C-BCB6-23E0573DDF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41F76-D795-45F1-A054-AC72C030F54C}" type="datetime1">
              <a:rPr lang="en-US" smtClean="0"/>
              <a:t>8/29/2021</a:t>
            </a:fld>
            <a:endParaRPr lang="en-US"/>
          </a:p>
        </p:txBody>
      </p:sp>
      <p:sp>
        <p:nvSpPr>
          <p:cNvPr id="5" name="Footer Placeholder 4">
            <a:extLst>
              <a:ext uri="{FF2B5EF4-FFF2-40B4-BE49-F238E27FC236}">
                <a16:creationId xmlns:a16="http://schemas.microsoft.com/office/drawing/2014/main" xmlns="" id="{78E2E7B7-9168-4B3F-BCA6-ECA01CB557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90966582-9C37-4020-AFD0-C5930BAB67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BE961-8E94-4198-8677-AC7846D35B34}" type="slidenum">
              <a:rPr lang="en-US" smtClean="0"/>
              <a:t>‹Nº›</a:t>
            </a:fld>
            <a:endParaRPr lang="en-US"/>
          </a:p>
        </p:txBody>
      </p:sp>
    </p:spTree>
    <p:extLst>
      <p:ext uri="{BB962C8B-B14F-4D97-AF65-F5344CB8AC3E}">
        <p14:creationId xmlns:p14="http://schemas.microsoft.com/office/powerpoint/2010/main" val="3203190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hyperlink" Target="https://github.com/giovanibolzanutec/IIjornada_ing_UTEC.git"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youtube.com/watch?v=ghEmQSxT6tw&amp;ab_channel=DataCouncil"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dl.acm.org/doi/pdf/10.1145/3065386"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23.png"/><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3"/>
          <a:srcRect l="6516" t="4511" r="74651" b="84123"/>
          <a:stretch/>
        </p:blipFill>
        <p:spPr>
          <a:xfrm>
            <a:off x="0" y="0"/>
            <a:ext cx="1423687" cy="1215342"/>
          </a:xfrm>
          <a:prstGeom prst="rect">
            <a:avLst/>
          </a:prstGeom>
        </p:spPr>
      </p:pic>
      <p:grpSp>
        <p:nvGrpSpPr>
          <p:cNvPr id="7" name="Grupo 6">
            <a:extLst>
              <a:ext uri="{FF2B5EF4-FFF2-40B4-BE49-F238E27FC236}">
                <a16:creationId xmlns:a16="http://schemas.microsoft.com/office/drawing/2014/main" xmlns="" id="{31C3304D-658B-4B65-A977-5F10B3E2F392}"/>
              </a:ext>
            </a:extLst>
          </p:cNvPr>
          <p:cNvGrpSpPr/>
          <p:nvPr/>
        </p:nvGrpSpPr>
        <p:grpSpPr>
          <a:xfrm>
            <a:off x="122738" y="6044797"/>
            <a:ext cx="4415195" cy="542113"/>
            <a:chOff x="616381" y="1663691"/>
            <a:chExt cx="4415195" cy="542113"/>
          </a:xfrm>
        </p:grpSpPr>
        <p:pic>
          <p:nvPicPr>
            <p:cNvPr id="8" name="Imagen 28">
              <a:extLst>
                <a:ext uri="{FF2B5EF4-FFF2-40B4-BE49-F238E27FC236}">
                  <a16:creationId xmlns:a16="http://schemas.microsoft.com/office/drawing/2014/main" xmlns="" id="{FD4339BE-FAF2-4FB3-8AFE-AF6321634F1A}"/>
                </a:ext>
              </a:extLst>
            </p:cNvPr>
            <p:cNvPicPr>
              <a:picLocks noChangeAspect="1"/>
            </p:cNvPicPr>
            <p:nvPr/>
          </p:nvPicPr>
          <p:blipFill>
            <a:blip r:embed="rId4"/>
            <a:stretch>
              <a:fillRect/>
            </a:stretch>
          </p:blipFill>
          <p:spPr>
            <a:xfrm>
              <a:off x="1827439" y="1717581"/>
              <a:ext cx="459991" cy="459991"/>
            </a:xfrm>
            <a:prstGeom prst="rect">
              <a:avLst/>
            </a:prstGeom>
          </p:spPr>
        </p:pic>
        <p:pic>
          <p:nvPicPr>
            <p:cNvPr id="9" name="Imagen 29">
              <a:extLst>
                <a:ext uri="{FF2B5EF4-FFF2-40B4-BE49-F238E27FC236}">
                  <a16:creationId xmlns:a16="http://schemas.microsoft.com/office/drawing/2014/main" xmlns="" id="{4A0BCC0C-B7ED-45DE-BD8F-895C36A409D7}"/>
                </a:ext>
              </a:extLst>
            </p:cNvPr>
            <p:cNvPicPr>
              <a:picLocks noChangeAspect="1"/>
            </p:cNvPicPr>
            <p:nvPr/>
          </p:nvPicPr>
          <p:blipFill>
            <a:blip r:embed="rId5"/>
            <a:stretch>
              <a:fillRect/>
            </a:stretch>
          </p:blipFill>
          <p:spPr>
            <a:xfrm>
              <a:off x="2423351" y="1717581"/>
              <a:ext cx="459991" cy="459991"/>
            </a:xfrm>
            <a:prstGeom prst="rect">
              <a:avLst/>
            </a:prstGeom>
          </p:spPr>
        </p:pic>
        <p:pic>
          <p:nvPicPr>
            <p:cNvPr id="10" name="Imagen 30">
              <a:extLst>
                <a:ext uri="{FF2B5EF4-FFF2-40B4-BE49-F238E27FC236}">
                  <a16:creationId xmlns:a16="http://schemas.microsoft.com/office/drawing/2014/main" xmlns="" id="{D33E58D8-E0CC-4332-B191-9DCFE76A9EAE}"/>
                </a:ext>
              </a:extLst>
            </p:cNvPr>
            <p:cNvPicPr>
              <a:picLocks noChangeAspect="1"/>
            </p:cNvPicPr>
            <p:nvPr/>
          </p:nvPicPr>
          <p:blipFill>
            <a:blip r:embed="rId6"/>
            <a:stretch>
              <a:fillRect/>
            </a:stretch>
          </p:blipFill>
          <p:spPr>
            <a:xfrm>
              <a:off x="2969405" y="1717581"/>
              <a:ext cx="468837" cy="468837"/>
            </a:xfrm>
            <a:prstGeom prst="rect">
              <a:avLst/>
            </a:prstGeom>
          </p:spPr>
        </p:pic>
        <p:pic>
          <p:nvPicPr>
            <p:cNvPr id="11" name="Imagen 31">
              <a:extLst>
                <a:ext uri="{FF2B5EF4-FFF2-40B4-BE49-F238E27FC236}">
                  <a16:creationId xmlns:a16="http://schemas.microsoft.com/office/drawing/2014/main" xmlns="" id="{4C592611-7E3B-4D33-88B5-50E09595D0C5}"/>
                </a:ext>
              </a:extLst>
            </p:cNvPr>
            <p:cNvPicPr>
              <a:picLocks noChangeAspect="1"/>
            </p:cNvPicPr>
            <p:nvPr/>
          </p:nvPicPr>
          <p:blipFill>
            <a:blip r:embed="rId7"/>
            <a:stretch>
              <a:fillRect/>
            </a:stretch>
          </p:blipFill>
          <p:spPr>
            <a:xfrm>
              <a:off x="616381" y="1717581"/>
              <a:ext cx="468837" cy="468837"/>
            </a:xfrm>
            <a:prstGeom prst="rect">
              <a:avLst/>
            </a:prstGeom>
          </p:spPr>
        </p:pic>
        <p:pic>
          <p:nvPicPr>
            <p:cNvPr id="12" name="Imagen 2">
              <a:extLst>
                <a:ext uri="{FF2B5EF4-FFF2-40B4-BE49-F238E27FC236}">
                  <a16:creationId xmlns:a16="http://schemas.microsoft.com/office/drawing/2014/main" xmlns="" id="{EB9BB2C8-61C4-4061-9BF5-62C4D182E576}"/>
                </a:ext>
              </a:extLst>
            </p:cNvPr>
            <p:cNvPicPr>
              <a:picLocks noChangeAspect="1"/>
            </p:cNvPicPr>
            <p:nvPr/>
          </p:nvPicPr>
          <p:blipFill rotWithShape="1">
            <a:blip r:embed="rId8"/>
            <a:srcRect l="35668" t="43321" r="57028" b="42954"/>
            <a:stretch/>
          </p:blipFill>
          <p:spPr>
            <a:xfrm>
              <a:off x="3512260" y="1663691"/>
              <a:ext cx="504000" cy="532527"/>
            </a:xfrm>
            <a:prstGeom prst="rect">
              <a:avLst/>
            </a:prstGeom>
          </p:spPr>
        </p:pic>
        <p:pic>
          <p:nvPicPr>
            <p:cNvPr id="13" name="Imagen 3">
              <a:extLst>
                <a:ext uri="{FF2B5EF4-FFF2-40B4-BE49-F238E27FC236}">
                  <a16:creationId xmlns:a16="http://schemas.microsoft.com/office/drawing/2014/main" xmlns="" id="{58BF09A9-36BC-4662-BD2B-ABF8535D1398}"/>
                </a:ext>
              </a:extLst>
            </p:cNvPr>
            <p:cNvPicPr>
              <a:picLocks noChangeAspect="1"/>
            </p:cNvPicPr>
            <p:nvPr/>
          </p:nvPicPr>
          <p:blipFill rotWithShape="1">
            <a:blip r:embed="rId8"/>
            <a:srcRect l="5903" t="43321" r="86104" b="42954"/>
            <a:stretch/>
          </p:blipFill>
          <p:spPr>
            <a:xfrm>
              <a:off x="3994501" y="1669265"/>
              <a:ext cx="540000" cy="521378"/>
            </a:xfrm>
            <a:prstGeom prst="rect">
              <a:avLst/>
            </a:prstGeom>
          </p:spPr>
        </p:pic>
        <p:pic>
          <p:nvPicPr>
            <p:cNvPr id="14" name="Imagen 5">
              <a:extLst>
                <a:ext uri="{FF2B5EF4-FFF2-40B4-BE49-F238E27FC236}">
                  <a16:creationId xmlns:a16="http://schemas.microsoft.com/office/drawing/2014/main" xmlns="" id="{5F3213B5-E7EB-4E0D-89D6-62668FECCD3B}"/>
                </a:ext>
              </a:extLst>
            </p:cNvPr>
            <p:cNvPicPr>
              <a:picLocks noChangeAspect="1"/>
            </p:cNvPicPr>
            <p:nvPr/>
          </p:nvPicPr>
          <p:blipFill rotWithShape="1">
            <a:blip r:embed="rId9"/>
            <a:srcRect l="6042" t="42831" r="86379" b="44424"/>
            <a:stretch/>
          </p:blipFill>
          <p:spPr>
            <a:xfrm>
              <a:off x="4498501" y="1701804"/>
              <a:ext cx="533075" cy="504000"/>
            </a:xfrm>
            <a:prstGeom prst="rect">
              <a:avLst/>
            </a:prstGeom>
          </p:spPr>
        </p:pic>
        <p:pic>
          <p:nvPicPr>
            <p:cNvPr id="15" name="Imagen 27">
              <a:extLst>
                <a:ext uri="{FF2B5EF4-FFF2-40B4-BE49-F238E27FC236}">
                  <a16:creationId xmlns:a16="http://schemas.microsoft.com/office/drawing/2014/main" xmlns="" id="{8156A1E6-09A6-45B2-83E3-7EE7B4D4FE89}"/>
                </a:ext>
              </a:extLst>
            </p:cNvPr>
            <p:cNvPicPr>
              <a:picLocks noChangeAspect="1"/>
            </p:cNvPicPr>
            <p:nvPr/>
          </p:nvPicPr>
          <p:blipFill>
            <a:blip r:embed="rId10"/>
            <a:stretch>
              <a:fillRect/>
            </a:stretch>
          </p:blipFill>
          <p:spPr>
            <a:xfrm>
              <a:off x="1185075" y="1717581"/>
              <a:ext cx="459991" cy="459991"/>
            </a:xfrm>
            <a:prstGeom prst="rect">
              <a:avLst/>
            </a:prstGeom>
          </p:spPr>
        </p:pic>
      </p:grpSp>
      <p:sp>
        <p:nvSpPr>
          <p:cNvPr id="21" name="Rectangle 2"/>
          <p:cNvSpPr>
            <a:spLocks noGrp="1" noChangeArrowheads="1"/>
          </p:cNvSpPr>
          <p:nvPr>
            <p:ph type="ctrTitle"/>
          </p:nvPr>
        </p:nvSpPr>
        <p:spPr>
          <a:xfrm>
            <a:off x="1524000" y="1122363"/>
            <a:ext cx="9144000" cy="1927795"/>
          </a:xfrm>
        </p:spPr>
        <p:txBody>
          <a:bodyPr>
            <a:normAutofit/>
          </a:bodyPr>
          <a:lstStyle/>
          <a:p>
            <a:pPr lvl="0"/>
            <a:r>
              <a:rPr lang="es-UY" sz="4400" b="1" dirty="0" smtClean="0">
                <a:solidFill>
                  <a:schemeClr val="accent1">
                    <a:lumMod val="50000"/>
                  </a:schemeClr>
                </a:solidFill>
              </a:rPr>
              <a:t>II JORNADAS DE INGENIERÍA </a:t>
            </a:r>
            <a:br>
              <a:rPr lang="es-UY" sz="4400" b="1" dirty="0" smtClean="0">
                <a:solidFill>
                  <a:schemeClr val="accent1">
                    <a:lumMod val="50000"/>
                  </a:schemeClr>
                </a:solidFill>
              </a:rPr>
            </a:br>
            <a:r>
              <a:rPr lang="pt-BR" sz="4400" dirty="0" smtClean="0">
                <a:solidFill>
                  <a:schemeClr val="accent1">
                    <a:lumMod val="50000"/>
                  </a:schemeClr>
                </a:solidFill>
              </a:rPr>
              <a:t>ITR </a:t>
            </a:r>
            <a:r>
              <a:rPr lang="pt-BR" sz="4400" dirty="0">
                <a:solidFill>
                  <a:schemeClr val="accent1">
                    <a:lumMod val="50000"/>
                  </a:schemeClr>
                </a:solidFill>
              </a:rPr>
              <a:t>SO FRAY BENTOS </a:t>
            </a:r>
            <a:endParaRPr lang="es-UY" sz="4400" dirty="0" smtClean="0">
              <a:solidFill>
                <a:schemeClr val="accent1">
                  <a:lumMod val="50000"/>
                </a:schemeClr>
              </a:solidFill>
            </a:endParaRPr>
          </a:p>
        </p:txBody>
      </p:sp>
      <p:sp>
        <p:nvSpPr>
          <p:cNvPr id="26" name="Subtítulo 25"/>
          <p:cNvSpPr>
            <a:spLocks noGrp="1"/>
          </p:cNvSpPr>
          <p:nvPr>
            <p:ph type="subTitle" idx="1"/>
          </p:nvPr>
        </p:nvSpPr>
        <p:spPr>
          <a:xfrm>
            <a:off x="1524000" y="3314700"/>
            <a:ext cx="9144000" cy="2720330"/>
          </a:xfrm>
        </p:spPr>
        <p:txBody>
          <a:bodyPr>
            <a:normAutofit/>
          </a:bodyPr>
          <a:lstStyle/>
          <a:p>
            <a:r>
              <a:rPr lang="es-ES" dirty="0" smtClean="0">
                <a:solidFill>
                  <a:srgbClr val="000000"/>
                </a:solidFill>
                <a:latin typeface="Calibri" panose="020F0502020204030204" pitchFamily="34" charset="0"/>
              </a:rPr>
              <a:t>ESTUDIO DE LA CONFIGURACIÓN DE PUNTOS-CLAVE PARA LA DETECCIÓN DE FORMAS CARACTERÍSTICAS EN IMÁGENES BIDIMENSIONALES</a:t>
            </a:r>
          </a:p>
          <a:p>
            <a:endParaRPr lang="es-ES" dirty="0" smtClean="0">
              <a:solidFill>
                <a:srgbClr val="000000"/>
              </a:solidFill>
              <a:latin typeface="Calibri" panose="020F0502020204030204" pitchFamily="34" charset="0"/>
            </a:endParaRPr>
          </a:p>
          <a:p>
            <a:pPr>
              <a:spcBef>
                <a:spcPts val="0"/>
              </a:spcBef>
            </a:pPr>
            <a:r>
              <a:rPr lang="es-ES" i="1" dirty="0" smtClean="0">
                <a:solidFill>
                  <a:srgbClr val="000000"/>
                </a:solidFill>
                <a:latin typeface="Calibri" panose="020F0502020204030204" pitchFamily="34" charset="0"/>
              </a:rPr>
              <a:t>Giovani Bolzan Cogo</a:t>
            </a:r>
          </a:p>
          <a:p>
            <a:pPr>
              <a:spcBef>
                <a:spcPts val="0"/>
              </a:spcBef>
            </a:pPr>
            <a:r>
              <a:rPr lang="es-ES" sz="1800" dirty="0" smtClean="0">
                <a:solidFill>
                  <a:srgbClr val="000000"/>
                </a:solidFill>
                <a:latin typeface="Consolas" panose="020B0609020204030204" pitchFamily="49" charset="0"/>
                <a:cs typeface="Consolas" panose="020B0609020204030204" pitchFamily="49" charset="0"/>
              </a:rPr>
              <a:t>giovani.bolzan@utec.edu.uy</a:t>
            </a:r>
          </a:p>
        </p:txBody>
      </p:sp>
    </p:spTree>
    <p:extLst>
      <p:ext uri="{BB962C8B-B14F-4D97-AF65-F5344CB8AC3E}">
        <p14:creationId xmlns:p14="http://schemas.microsoft.com/office/powerpoint/2010/main" val="13422095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Reconocimiento de objetos</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
            </a:r>
            <a:b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br>
            <a:r>
              <a:rPr lang="es-UY" sz="3600"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C</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lasificación</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chor="ctr">
            <a:normAutofit/>
          </a:bodyPr>
          <a:lstStyle/>
          <a:p>
            <a:r>
              <a:rPr lang="es-UY" sz="2400" dirty="0" smtClean="0">
                <a:latin typeface="3ds Light" panose="02000503020000020004" pitchFamily="2" charset="0"/>
              </a:rPr>
              <a:t>El entorno también se torna relevante (nieve/pasto)</a:t>
            </a:r>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10</a:t>
            </a:fld>
            <a:endParaRPr lang="en-US" sz="1400" dirty="0">
              <a:solidFill>
                <a:schemeClr val="bg1"/>
              </a:solidFill>
            </a:endParaRPr>
          </a:p>
        </p:txBody>
      </p:sp>
    </p:spTree>
    <p:extLst>
      <p:ext uri="{BB962C8B-B14F-4D97-AF65-F5344CB8AC3E}">
        <p14:creationId xmlns:p14="http://schemas.microsoft.com/office/powerpoint/2010/main" val="482394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11</a:t>
            </a:fld>
            <a:endParaRPr lang="en-US" sz="1400" dirty="0">
              <a:solidFill>
                <a:schemeClr val="bg1"/>
              </a:solidFill>
            </a:endParaRPr>
          </a:p>
        </p:txBody>
      </p:sp>
      <p:pic>
        <p:nvPicPr>
          <p:cNvPr id="1030" name="Picture 6" descr="10 razas de perros que parecen lobos"/>
          <p:cNvPicPr>
            <a:picLocks noChangeAspect="1" noChangeArrowheads="1"/>
          </p:cNvPicPr>
          <p:nvPr/>
        </p:nvPicPr>
        <p:blipFill rotWithShape="1">
          <a:blip r:embed="rId3">
            <a:extLst>
              <a:ext uri="{28A0092B-C50C-407E-A947-70E740481C1C}">
                <a14:useLocalDpi xmlns:a14="http://schemas.microsoft.com/office/drawing/2010/main" val="0"/>
              </a:ext>
            </a:extLst>
          </a:blip>
          <a:srcRect l="7763"/>
          <a:stretch/>
        </p:blipFill>
        <p:spPr bwMode="auto">
          <a:xfrm>
            <a:off x="1271067" y="0"/>
            <a:ext cx="955940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99172" y="882267"/>
            <a:ext cx="697627" cy="5078313"/>
          </a:xfrm>
          <a:prstGeom prst="rect">
            <a:avLst/>
          </a:prstGeom>
          <a:noFill/>
        </p:spPr>
        <p:txBody>
          <a:bodyPr wrap="none" lIns="91440" tIns="45720" rIns="91440" bIns="45720">
            <a:spAutoFit/>
          </a:bodyPr>
          <a:lstStyle/>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Rectángulo 4"/>
          <p:cNvSpPr/>
          <p:nvPr/>
        </p:nvSpPr>
        <p:spPr>
          <a:xfrm>
            <a:off x="11143372" y="1297764"/>
            <a:ext cx="697627" cy="4247317"/>
          </a:xfrm>
          <a:prstGeom prst="rect">
            <a:avLst/>
          </a:prstGeom>
          <a:noFill/>
        </p:spPr>
        <p:txBody>
          <a:bodyPr wrap="none" lIns="91440" tIns="45720" rIns="91440" bIns="45720">
            <a:spAutoFit/>
          </a:bodyPr>
          <a:lstStyle/>
          <a:p>
            <a:pPr algn="ctr"/>
            <a:r>
              <a:rPr lang="es-E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endPar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251347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expresión facial de los perros ha cambiado para humaniza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349" y="1303199"/>
            <a:ext cx="4790940" cy="532592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5"/>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Reconocimiento de objetos</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
            </a:r>
            <a:b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br>
            <a:r>
              <a:rPr lang="es-UY" sz="3600"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C</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lasificación</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r>
              <a:rPr lang="es-UY" sz="2400" dirty="0" smtClean="0">
                <a:latin typeface="3ds Light" panose="02000503020000020004" pitchFamily="2" charset="0"/>
              </a:rPr>
              <a:t>Características más relevantes.</a:t>
            </a:r>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12</a:t>
            </a:fld>
            <a:endParaRPr lang="en-US" sz="1400" dirty="0">
              <a:solidFill>
                <a:schemeClr val="bg1"/>
              </a:solidFill>
            </a:endParaRPr>
          </a:p>
        </p:txBody>
      </p:sp>
    </p:spTree>
    <p:extLst>
      <p:ext uri="{BB962C8B-B14F-4D97-AF65-F5344CB8AC3E}">
        <p14:creationId xmlns:p14="http://schemas.microsoft.com/office/powerpoint/2010/main" val="1254006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Vectores de </a:t>
            </a:r>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características</a:t>
            </a:r>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Estructuras de datos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13</a:t>
            </a:fld>
            <a:endParaRPr lang="en-US" sz="1400" dirty="0">
              <a:solidFill>
                <a:schemeClr val="bg1"/>
              </a:solidFill>
            </a:endParaRPr>
          </a:p>
        </p:txBody>
      </p:sp>
      <p:pic>
        <p:nvPicPr>
          <p:cNvPr id="8194" name="Picture 2" descr="https://cdm.link/app/uploads/2017/12/dogtraining.jp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246450" y="1499795"/>
            <a:ext cx="7394061" cy="5087114"/>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contenido 7"/>
          <p:cNvSpPr txBox="1">
            <a:spLocks/>
          </p:cNvSpPr>
          <p:nvPr/>
        </p:nvSpPr>
        <p:spPr>
          <a:xfrm>
            <a:off x="838200" y="1825625"/>
            <a:ext cx="24082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UY" sz="2400" dirty="0" err="1" smtClean="0">
                <a:latin typeface="3ds Light" panose="02000503020000020004" pitchFamily="2" charset="0"/>
              </a:rPr>
              <a:t>Convolutional</a:t>
            </a:r>
            <a:r>
              <a:rPr lang="es-UY" sz="2400" dirty="0" smtClean="0">
                <a:latin typeface="3ds Light" panose="02000503020000020004" pitchFamily="2" charset="0"/>
              </a:rPr>
              <a:t> </a:t>
            </a:r>
            <a:r>
              <a:rPr lang="es-UY" sz="2400" dirty="0" err="1" smtClean="0">
                <a:latin typeface="3ds Light" panose="02000503020000020004" pitchFamily="2" charset="0"/>
              </a:rPr>
              <a:t>Nueral</a:t>
            </a:r>
            <a:r>
              <a:rPr lang="es-UY" sz="2400" dirty="0" smtClean="0">
                <a:latin typeface="3ds Light" panose="02000503020000020004" pitchFamily="2" charset="0"/>
              </a:rPr>
              <a:t> Network</a:t>
            </a:r>
          </a:p>
          <a:p>
            <a:r>
              <a:rPr lang="es-UY" sz="2400" dirty="0" smtClean="0">
                <a:latin typeface="3ds Light" panose="02000503020000020004" pitchFamily="2" charset="0"/>
              </a:rPr>
              <a:t>Filtros pasa-alta</a:t>
            </a:r>
            <a:endParaRPr lang="es-UY" sz="2400" dirty="0">
              <a:latin typeface="3ds Light" panose="02000503020000020004" pitchFamily="2" charset="0"/>
            </a:endParaRPr>
          </a:p>
        </p:txBody>
      </p:sp>
    </p:spTree>
    <p:extLst>
      <p:ext uri="{BB962C8B-B14F-4D97-AF65-F5344CB8AC3E}">
        <p14:creationId xmlns:p14="http://schemas.microsoft.com/office/powerpoint/2010/main" val="3178401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Vectores de </a:t>
            </a:r>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características</a:t>
            </a:r>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Estructuras de datos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14</a:t>
            </a:fld>
            <a:endParaRPr lang="en-US" sz="1400" dirty="0">
              <a:solidFill>
                <a:schemeClr val="bg1"/>
              </a:solidFill>
            </a:endParaRPr>
          </a:p>
        </p:txBody>
      </p:sp>
    </p:spTree>
    <p:extLst>
      <p:ext uri="{BB962C8B-B14F-4D97-AF65-F5344CB8AC3E}">
        <p14:creationId xmlns:p14="http://schemas.microsoft.com/office/powerpoint/2010/main" val="1717393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Vectores de </a:t>
            </a:r>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características</a:t>
            </a:r>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La probabilidad</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15</a:t>
            </a:fld>
            <a:endParaRPr lang="en-US" sz="1400" dirty="0">
              <a:solidFill>
                <a:schemeClr val="bg1"/>
              </a:solidFill>
            </a:endParaRPr>
          </a:p>
        </p:txBody>
      </p:sp>
    </p:spTree>
    <p:extLst>
      <p:ext uri="{BB962C8B-B14F-4D97-AF65-F5344CB8AC3E}">
        <p14:creationId xmlns:p14="http://schemas.microsoft.com/office/powerpoint/2010/main" val="2666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Estrategia numérica</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Detección de flancos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16</a:t>
            </a:fld>
            <a:endParaRPr lang="en-US" sz="1400" dirty="0">
              <a:solidFill>
                <a:schemeClr val="bg1"/>
              </a:solidFill>
            </a:endParaRPr>
          </a:p>
        </p:txBody>
      </p:sp>
    </p:spTree>
    <p:extLst>
      <p:ext uri="{BB962C8B-B14F-4D97-AF65-F5344CB8AC3E}">
        <p14:creationId xmlns:p14="http://schemas.microsoft.com/office/powerpoint/2010/main" val="1106901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Estrategia numérica</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Detección de flancos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17</a:t>
            </a:fld>
            <a:endParaRPr lang="en-US" sz="1400" dirty="0">
              <a:solidFill>
                <a:schemeClr val="bg1"/>
              </a:solidFill>
            </a:endParaRPr>
          </a:p>
        </p:txBody>
      </p:sp>
      <p:pic>
        <p:nvPicPr>
          <p:cNvPr id="10242" name="Picture 2" descr="F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581" y="3927413"/>
            <a:ext cx="6911975" cy="26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764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Muestra</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pic>
        <p:nvPicPr>
          <p:cNvPr id="2" name="Marcador de contenido 1">
            <a:hlinkClick r:id="rId5"/>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869303" y="1825625"/>
            <a:ext cx="4453394" cy="4351338"/>
          </a:xfrm>
        </p:spPr>
      </p:pic>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18</a:t>
            </a:fld>
            <a:endParaRPr lang="en-US" sz="1400" dirty="0">
              <a:solidFill>
                <a:schemeClr val="bg1"/>
              </a:solidFill>
            </a:endParaRPr>
          </a:p>
        </p:txBody>
      </p:sp>
    </p:spTree>
    <p:extLst>
      <p:ext uri="{BB962C8B-B14F-4D97-AF65-F5344CB8AC3E}">
        <p14:creationId xmlns:p14="http://schemas.microsoft.com/office/powerpoint/2010/main" val="220912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Enlaces de </a:t>
            </a:r>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interés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19</a:t>
            </a:fld>
            <a:endParaRPr lang="en-US" sz="1400" dirty="0">
              <a:solidFill>
                <a:schemeClr val="bg1"/>
              </a:solidFill>
            </a:endParaRPr>
          </a:p>
        </p:txBody>
      </p:sp>
      <p:sp>
        <p:nvSpPr>
          <p:cNvPr id="6" name="Marcador de contenido 5"/>
          <p:cNvSpPr>
            <a:spLocks noGrp="1"/>
          </p:cNvSpPr>
          <p:nvPr>
            <p:ph idx="1"/>
          </p:nvPr>
        </p:nvSpPr>
        <p:spPr/>
        <p:txBody>
          <a:bodyPr>
            <a:normAutofit/>
          </a:bodyPr>
          <a:lstStyle/>
          <a:p>
            <a:r>
              <a:rPr lang="en-US" sz="2400" b="1" dirty="0" smtClean="0">
                <a:latin typeface="3ds Light" panose="02000503020000020004" pitchFamily="2" charset="0"/>
                <a:hlinkClick r:id="rId5"/>
              </a:rPr>
              <a:t>Visualizing </a:t>
            </a:r>
            <a:r>
              <a:rPr lang="en-US" sz="2400" b="1" dirty="0">
                <a:latin typeface="3ds Light" panose="02000503020000020004" pitchFamily="2" charset="0"/>
                <a:hlinkClick r:id="rId5"/>
              </a:rPr>
              <a:t>and Understanding Deep </a:t>
            </a:r>
            <a:r>
              <a:rPr lang="en-US" sz="2400" b="1" dirty="0" smtClean="0">
                <a:latin typeface="3ds Light" panose="02000503020000020004" pitchFamily="2" charset="0"/>
                <a:hlinkClick r:id="rId5"/>
              </a:rPr>
              <a:t>Neural </a:t>
            </a:r>
            <a:r>
              <a:rPr lang="en-US" sz="2400" b="1" dirty="0">
                <a:latin typeface="3ds Light" panose="02000503020000020004" pitchFamily="2" charset="0"/>
                <a:hlinkClick r:id="rId5"/>
              </a:rPr>
              <a:t>Networks by Matt </a:t>
            </a:r>
            <a:r>
              <a:rPr lang="en-US" sz="2400" b="1" dirty="0" err="1" smtClean="0">
                <a:latin typeface="3ds Light" panose="02000503020000020004" pitchFamily="2" charset="0"/>
                <a:hlinkClick r:id="rId5"/>
              </a:rPr>
              <a:t>Zeiler</a:t>
            </a:r>
            <a:endParaRPr lang="en-US" sz="2400" b="1" dirty="0" smtClean="0">
              <a:latin typeface="3ds Light" panose="02000503020000020004" pitchFamily="2" charset="0"/>
            </a:endParaRPr>
          </a:p>
          <a:p>
            <a:pPr lvl="1" algn="just"/>
            <a:r>
              <a:rPr lang="es-ES" sz="1600" dirty="0">
                <a:latin typeface="3ds Light" panose="02000503020000020004" pitchFamily="2" charset="0"/>
              </a:rPr>
              <a:t>Matthew </a:t>
            </a:r>
            <a:r>
              <a:rPr lang="es-ES" sz="1600" dirty="0" err="1">
                <a:latin typeface="3ds Light" panose="02000503020000020004" pitchFamily="2" charset="0"/>
              </a:rPr>
              <a:t>Zeiler</a:t>
            </a:r>
            <a:r>
              <a:rPr lang="es-ES" sz="1600" dirty="0">
                <a:latin typeface="3ds Light" panose="02000503020000020004" pitchFamily="2" charset="0"/>
              </a:rPr>
              <a:t>, PhD, Fundador y CEO de </a:t>
            </a:r>
            <a:r>
              <a:rPr lang="es-ES" sz="1600" dirty="0" err="1">
                <a:latin typeface="3ds Light" panose="02000503020000020004" pitchFamily="2" charset="0"/>
              </a:rPr>
              <a:t>Clarifai</a:t>
            </a:r>
            <a:r>
              <a:rPr lang="es-ES" sz="1600" dirty="0">
                <a:latin typeface="3ds Light" panose="02000503020000020004" pitchFamily="2" charset="0"/>
              </a:rPr>
              <a:t> </a:t>
            </a:r>
            <a:r>
              <a:rPr lang="es-ES" sz="1600" dirty="0" err="1">
                <a:latin typeface="3ds Light" panose="02000503020000020004" pitchFamily="2" charset="0"/>
              </a:rPr>
              <a:t>Inc</a:t>
            </a:r>
            <a:r>
              <a:rPr lang="es-ES" sz="1600" dirty="0">
                <a:latin typeface="3ds Light" panose="02000503020000020004" pitchFamily="2" charset="0"/>
              </a:rPr>
              <a:t>, habla sobre las grandes redes neuronales </a:t>
            </a:r>
            <a:r>
              <a:rPr lang="es-ES" sz="1600" dirty="0" err="1">
                <a:latin typeface="3ds Light" panose="02000503020000020004" pitchFamily="2" charset="0"/>
              </a:rPr>
              <a:t>convolucionales</a:t>
            </a:r>
            <a:r>
              <a:rPr lang="es-ES" sz="1600" dirty="0">
                <a:latin typeface="3ds Light" panose="02000503020000020004" pitchFamily="2" charset="0"/>
              </a:rPr>
              <a:t>. Estas redes han demostrado recientemente un impresionante rendimiento de reconocimiento de objetos que hace posibles las aplicaciones del mundo real. Sin embargo, no había una comprensión clara de por qué funcionan tan bien o cómo podrían mejorarse. En esta charla, </a:t>
            </a:r>
            <a:r>
              <a:rPr lang="es-ES" sz="1600" dirty="0" err="1">
                <a:latin typeface="3ds Light" panose="02000503020000020004" pitchFamily="2" charset="0"/>
              </a:rPr>
              <a:t>Matt</a:t>
            </a:r>
            <a:r>
              <a:rPr lang="es-ES" sz="1600" dirty="0">
                <a:latin typeface="3ds Light" panose="02000503020000020004" pitchFamily="2" charset="0"/>
              </a:rPr>
              <a:t> cubre una técnica de visualización novedosa que brinda información sobre la función de las capas de características intermedias y el funcionamiento del clasificador general. Utilizadas en una función de diagnóstico, estas visualizaciones nos permiten encontrar arquitecturas de modelos que funcionan muy bien.</a:t>
            </a:r>
            <a:endParaRPr lang="en-US" sz="1600" dirty="0" smtClean="0">
              <a:latin typeface="3ds Light" panose="02000503020000020004" pitchFamily="2" charset="0"/>
            </a:endParaRPr>
          </a:p>
          <a:p>
            <a:r>
              <a:rPr lang="en-US" sz="2400" b="1" dirty="0" err="1" smtClean="0">
                <a:latin typeface="3ds Light" panose="02000503020000020004" pitchFamily="2" charset="0"/>
              </a:rPr>
              <a:t>Otro</a:t>
            </a:r>
            <a:endParaRPr lang="en-US" sz="2400" b="1" dirty="0" smtClean="0">
              <a:latin typeface="3ds Light" panose="02000503020000020004" pitchFamily="2" charset="0"/>
            </a:endParaRPr>
          </a:p>
          <a:p>
            <a:endParaRPr lang="es-UY" dirty="0"/>
          </a:p>
        </p:txBody>
      </p:sp>
    </p:spTree>
    <p:extLst>
      <p:ext uri="{BB962C8B-B14F-4D97-AF65-F5344CB8AC3E}">
        <p14:creationId xmlns:p14="http://schemas.microsoft.com/office/powerpoint/2010/main" val="20704733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838200" y="1839871"/>
            <a:ext cx="10515600" cy="4351338"/>
          </a:xfrm>
          <a:solidFill>
            <a:schemeClr val="bg1"/>
          </a:solidFill>
        </p:spPr>
        <p:txBody>
          <a:bodyPr>
            <a:normAutofit/>
          </a:bodyPr>
          <a:lstStyle/>
          <a:p>
            <a:pPr>
              <a:buFont typeface="Wingdings" panose="05000000000000000000" pitchFamily="2" charset="2"/>
              <a:buChar char="q"/>
            </a:pPr>
            <a:r>
              <a:rPr lang="es-UY" sz="2400" dirty="0" smtClean="0">
                <a:latin typeface="3ds Light" panose="02000503020000020004" pitchFamily="2" charset="0"/>
              </a:rPr>
              <a:t> Visión Computacional</a:t>
            </a:r>
          </a:p>
          <a:p>
            <a:pPr lvl="1">
              <a:buFont typeface="Wingdings" panose="05000000000000000000" pitchFamily="2" charset="2"/>
              <a:buChar char="§"/>
            </a:pPr>
            <a:r>
              <a:rPr lang="es-UY" sz="2000" dirty="0" smtClean="0">
                <a:latin typeface="3ds Light" panose="02000503020000020004" pitchFamily="2" charset="0"/>
              </a:rPr>
              <a:t>Qué </a:t>
            </a:r>
            <a:r>
              <a:rPr lang="es-UY" sz="2000" dirty="0">
                <a:latin typeface="3ds Light" panose="02000503020000020004" pitchFamily="2" charset="0"/>
              </a:rPr>
              <a:t>es y a qué sirve</a:t>
            </a:r>
          </a:p>
          <a:p>
            <a:pPr lvl="1">
              <a:buFont typeface="Wingdings" panose="05000000000000000000" pitchFamily="2" charset="2"/>
              <a:buChar char="§"/>
            </a:pPr>
            <a:r>
              <a:rPr lang="es-UY" sz="2000" dirty="0" smtClean="0">
                <a:latin typeface="3ds Light" panose="02000503020000020004" pitchFamily="2" charset="0"/>
              </a:rPr>
              <a:t>Los </a:t>
            </a:r>
            <a:r>
              <a:rPr lang="es-UY" sz="2000" dirty="0">
                <a:latin typeface="3ds Light" panose="02000503020000020004" pitchFamily="2" charset="0"/>
              </a:rPr>
              <a:t>desafíos</a:t>
            </a:r>
          </a:p>
          <a:p>
            <a:pPr>
              <a:buFont typeface="Wingdings" panose="05000000000000000000" pitchFamily="2" charset="2"/>
              <a:buChar char="q"/>
            </a:pPr>
            <a:r>
              <a:rPr lang="es-UY" sz="2400" dirty="0" smtClean="0">
                <a:latin typeface="3ds Light" panose="02000503020000020004" pitchFamily="2" charset="0"/>
              </a:rPr>
              <a:t> Reconocimiento de objetos</a:t>
            </a:r>
          </a:p>
          <a:p>
            <a:pPr lvl="1">
              <a:buFont typeface="Wingdings" panose="05000000000000000000" pitchFamily="2" charset="2"/>
              <a:buChar char="§"/>
            </a:pPr>
            <a:r>
              <a:rPr lang="es-UY" sz="2000" dirty="0" smtClean="0">
                <a:latin typeface="3ds Light" panose="02000503020000020004" pitchFamily="2" charset="0"/>
              </a:rPr>
              <a:t> Clasificación</a:t>
            </a:r>
          </a:p>
          <a:p>
            <a:pPr>
              <a:buFont typeface="Wingdings" panose="05000000000000000000" pitchFamily="2" charset="2"/>
              <a:buChar char="q"/>
            </a:pPr>
            <a:r>
              <a:rPr lang="es-UY" sz="2400" dirty="0" smtClean="0">
                <a:latin typeface="3ds Light" panose="02000503020000020004" pitchFamily="2" charset="0"/>
              </a:rPr>
              <a:t> Vectores de características</a:t>
            </a:r>
          </a:p>
          <a:p>
            <a:pPr lvl="1">
              <a:buFont typeface="Wingdings" panose="05000000000000000000" pitchFamily="2" charset="2"/>
              <a:buChar char="§"/>
            </a:pPr>
            <a:r>
              <a:rPr lang="es-UY" sz="2000" dirty="0" smtClean="0">
                <a:latin typeface="3ds Light" panose="02000503020000020004" pitchFamily="2" charset="0"/>
              </a:rPr>
              <a:t> Estructuras de datos</a:t>
            </a:r>
          </a:p>
          <a:p>
            <a:pPr lvl="1">
              <a:buFont typeface="Wingdings" panose="05000000000000000000" pitchFamily="2" charset="2"/>
              <a:buChar char="§"/>
            </a:pPr>
            <a:r>
              <a:rPr lang="es-UY" sz="2000" dirty="0" smtClean="0">
                <a:latin typeface="3ds Light" panose="02000503020000020004" pitchFamily="2" charset="0"/>
              </a:rPr>
              <a:t> La probabilidad</a:t>
            </a:r>
          </a:p>
          <a:p>
            <a:pPr>
              <a:buFont typeface="Wingdings" panose="05000000000000000000" pitchFamily="2" charset="2"/>
              <a:buChar char="q"/>
            </a:pPr>
            <a:r>
              <a:rPr lang="es-UY" sz="2400" dirty="0" smtClean="0">
                <a:latin typeface="3ds Light" panose="02000503020000020004" pitchFamily="2" charset="0"/>
              </a:rPr>
              <a:t> Estrategias de numéricas</a:t>
            </a:r>
          </a:p>
          <a:p>
            <a:pPr lvl="1">
              <a:buFont typeface="Wingdings" panose="05000000000000000000" pitchFamily="2" charset="2"/>
              <a:buChar char="§"/>
            </a:pPr>
            <a:r>
              <a:rPr lang="es-UY" sz="2000" dirty="0" smtClean="0">
                <a:latin typeface="3ds Light" panose="02000503020000020004" pitchFamily="2" charset="0"/>
              </a:rPr>
              <a:t> Detección de flancos</a:t>
            </a:r>
          </a:p>
          <a:p>
            <a:pPr>
              <a:buFont typeface="Wingdings" panose="05000000000000000000" pitchFamily="2" charset="2"/>
              <a:buChar char="q"/>
            </a:pPr>
            <a:r>
              <a:rPr lang="es-UY" sz="2400" dirty="0" smtClean="0">
                <a:latin typeface="3ds Light" panose="02000503020000020004" pitchFamily="2" charset="0"/>
              </a:rPr>
              <a:t> Muestra </a:t>
            </a:r>
            <a:endParaRPr lang="es-UY" sz="2400" dirty="0">
              <a:latin typeface="3ds Light" panose="02000503020000020004" pitchFamily="2" charset="0"/>
            </a:endParaRPr>
          </a:p>
        </p:txBody>
      </p:sp>
      <p:sp>
        <p:nvSpPr>
          <p:cNvPr id="9" name="Marcador de contenido 7"/>
          <p:cNvSpPr txBox="1">
            <a:spLocks/>
          </p:cNvSpPr>
          <p:nvPr/>
        </p:nvSpPr>
        <p:spPr>
          <a:xfrm>
            <a:off x="838200" y="1825624"/>
            <a:ext cx="9086850" cy="435133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s-UY" sz="2400" dirty="0" smtClean="0">
                <a:latin typeface="3ds Light" panose="02000503020000020004" pitchFamily="2" charset="0"/>
              </a:rPr>
              <a:t> </a:t>
            </a:r>
            <a:r>
              <a:rPr lang="es-UY" sz="2400" strike="sngStrike" dirty="0" err="1" smtClean="0">
                <a:latin typeface="3ds Light" panose="02000503020000020004" pitchFamily="2" charset="0"/>
              </a:rPr>
              <a:t>Skynet</a:t>
            </a:r>
            <a:r>
              <a:rPr lang="es-UY" sz="2400" strike="sngStrike" dirty="0" smtClean="0">
                <a:latin typeface="3ds Light" panose="02000503020000020004" pitchFamily="2" charset="0"/>
              </a:rPr>
              <a:t> nos va a dominar</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Salvar la raza humana</a:t>
            </a:r>
            <a:endParaRPr lang="es-UY" sz="20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Es inevitable</a:t>
            </a:r>
            <a:endParaRPr lang="es-UY" sz="2000" dirty="0" smtClean="0">
              <a:latin typeface="3ds Light" panose="02000503020000020004" pitchFamily="2" charset="0"/>
            </a:endParaRPr>
          </a:p>
          <a:p>
            <a:pPr>
              <a:buFont typeface="Wingdings" panose="05000000000000000000" pitchFamily="2" charset="2"/>
              <a:buChar char="q"/>
            </a:pPr>
            <a:r>
              <a:rPr lang="es-UY" sz="2400" dirty="0" smtClean="0">
                <a:latin typeface="3ds Light" panose="02000503020000020004" pitchFamily="2" charset="0"/>
              </a:rPr>
              <a:t> </a:t>
            </a:r>
            <a:r>
              <a:rPr lang="es-UY" sz="2400" strike="sngStrike" dirty="0" smtClean="0">
                <a:latin typeface="3ds Light" panose="02000503020000020004" pitchFamily="2" charset="0"/>
              </a:rPr>
              <a:t>Así que nos rastrean</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Características humanas</a:t>
            </a:r>
            <a:endParaRPr lang="es-UY" sz="2000" dirty="0" smtClean="0">
              <a:latin typeface="3ds Light" panose="02000503020000020004" pitchFamily="2" charset="0"/>
            </a:endParaRPr>
          </a:p>
          <a:p>
            <a:pPr>
              <a:buFont typeface="Wingdings" panose="05000000000000000000" pitchFamily="2" charset="2"/>
              <a:buChar char="q"/>
            </a:pPr>
            <a:r>
              <a:rPr lang="es-UY" sz="2400" dirty="0" smtClean="0">
                <a:latin typeface="3ds Light" panose="02000503020000020004" pitchFamily="2" charset="0"/>
              </a:rPr>
              <a:t> </a:t>
            </a:r>
            <a:r>
              <a:rPr lang="es-UY" sz="2400" strike="sngStrike" dirty="0" smtClean="0">
                <a:latin typeface="3ds Light" panose="02000503020000020004" pitchFamily="2" charset="0"/>
              </a:rPr>
              <a:t>Cómo piensan los </a:t>
            </a:r>
            <a:r>
              <a:rPr lang="es-UY" sz="2400" strike="sngStrike" dirty="0" err="1" smtClean="0">
                <a:latin typeface="3ds Light" panose="02000503020000020004" pitchFamily="2" charset="0"/>
              </a:rPr>
              <a:t>terminators</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err="1" smtClean="0">
                <a:latin typeface="3ds Light" panose="02000503020000020004" pitchFamily="2" charset="0"/>
              </a:rPr>
              <a:t>Droids</a:t>
            </a:r>
            <a:r>
              <a:rPr lang="es-UY" sz="2000" strike="sngStrike" dirty="0" smtClean="0">
                <a:latin typeface="3ds Light" panose="02000503020000020004" pitchFamily="2" charset="0"/>
              </a:rPr>
              <a:t> inteligentes</a:t>
            </a:r>
            <a:endParaRPr lang="es-UY" sz="20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Aumentar daño</a:t>
            </a:r>
            <a:endParaRPr lang="es-UY" sz="2000" dirty="0" smtClean="0">
              <a:latin typeface="3ds Light" panose="02000503020000020004" pitchFamily="2" charset="0"/>
            </a:endParaRPr>
          </a:p>
          <a:p>
            <a:pPr>
              <a:buFont typeface="Wingdings" panose="05000000000000000000" pitchFamily="2" charset="2"/>
              <a:buChar char="q"/>
            </a:pPr>
            <a:r>
              <a:rPr lang="es-UY" sz="2400" dirty="0" smtClean="0">
                <a:latin typeface="3ds Light" panose="02000503020000020004" pitchFamily="2" charset="0"/>
              </a:rPr>
              <a:t> </a:t>
            </a:r>
            <a:r>
              <a:rPr lang="es-UY" sz="2400" strike="sngStrike" dirty="0" smtClean="0">
                <a:latin typeface="3ds Light" panose="02000503020000020004" pitchFamily="2" charset="0"/>
              </a:rPr>
              <a:t>Instrucciones de combate</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Exactitud y precisión</a:t>
            </a:r>
            <a:endParaRPr lang="es-UY" sz="2000" dirty="0" smtClean="0">
              <a:latin typeface="3ds Light" panose="02000503020000020004" pitchFamily="2" charset="0"/>
            </a:endParaRPr>
          </a:p>
          <a:p>
            <a:pPr>
              <a:buFont typeface="Wingdings" panose="05000000000000000000" pitchFamily="2" charset="2"/>
              <a:buChar char="q"/>
            </a:pPr>
            <a:r>
              <a:rPr lang="es-UY" sz="2400" dirty="0" smtClean="0">
                <a:latin typeface="3ds Light" panose="02000503020000020004" pitchFamily="2" charset="0"/>
              </a:rPr>
              <a:t> </a:t>
            </a:r>
            <a:r>
              <a:rPr lang="es-UY" sz="2400" strike="sngStrike" dirty="0" smtClean="0">
                <a:latin typeface="3ds Light" panose="02000503020000020004" pitchFamily="2" charset="0"/>
              </a:rPr>
              <a:t>Instalaciones secretas</a:t>
            </a:r>
            <a:endParaRPr lang="es-UY" sz="2400" dirty="0">
              <a:latin typeface="3ds Light" panose="02000503020000020004" pitchFamily="2" charset="0"/>
            </a:endParaRPr>
          </a:p>
        </p:txBody>
      </p:sp>
      <p:sp>
        <p:nvSpPr>
          <p:cNvPr id="12" name="Marcador de contenido 7"/>
          <p:cNvSpPr txBox="1">
            <a:spLocks/>
          </p:cNvSpPr>
          <p:nvPr/>
        </p:nvSpPr>
        <p:spPr>
          <a:xfrm>
            <a:off x="852948" y="1839370"/>
            <a:ext cx="8777748" cy="435133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s-UY" sz="2400" dirty="0" smtClean="0">
                <a:latin typeface="3ds Light" panose="02000503020000020004" pitchFamily="2" charset="0"/>
              </a:rPr>
              <a:t> </a:t>
            </a:r>
            <a:r>
              <a:rPr lang="es-UY" sz="2400" dirty="0" err="1" smtClean="0">
                <a:latin typeface="3ds Light" panose="02000503020000020004" pitchFamily="2" charset="0"/>
              </a:rPr>
              <a:t>Skynet</a:t>
            </a:r>
            <a:r>
              <a:rPr lang="es-UY" sz="2400" dirty="0" smtClean="0">
                <a:latin typeface="3ds Light" panose="02000503020000020004" pitchFamily="2" charset="0"/>
              </a:rPr>
              <a:t> nos va a dominar</a:t>
            </a:r>
          </a:p>
          <a:p>
            <a:pPr lvl="1">
              <a:buFont typeface="Wingdings" panose="05000000000000000000" pitchFamily="2" charset="2"/>
              <a:buChar char="§"/>
            </a:pPr>
            <a:r>
              <a:rPr lang="es-UY" sz="2000" dirty="0" smtClean="0">
                <a:latin typeface="3ds Light" panose="02000503020000020004" pitchFamily="2" charset="0"/>
              </a:rPr>
              <a:t> Salvar la raza humana</a:t>
            </a:r>
          </a:p>
          <a:p>
            <a:pPr lvl="1">
              <a:buFont typeface="Wingdings" panose="05000000000000000000" pitchFamily="2" charset="2"/>
              <a:buChar char="§"/>
            </a:pPr>
            <a:r>
              <a:rPr lang="es-UY" sz="2000" dirty="0" smtClean="0">
                <a:latin typeface="3ds Light" panose="02000503020000020004" pitchFamily="2" charset="0"/>
              </a:rPr>
              <a:t> Es inevitable</a:t>
            </a:r>
          </a:p>
          <a:p>
            <a:pPr>
              <a:buFont typeface="Wingdings" panose="05000000000000000000" pitchFamily="2" charset="2"/>
              <a:buChar char="q"/>
            </a:pPr>
            <a:r>
              <a:rPr lang="es-UY" sz="2400" dirty="0" smtClean="0">
                <a:latin typeface="3ds Light" panose="02000503020000020004" pitchFamily="2" charset="0"/>
              </a:rPr>
              <a:t> Así que nos rastrean</a:t>
            </a:r>
          </a:p>
          <a:p>
            <a:pPr lvl="1">
              <a:buFont typeface="Wingdings" panose="05000000000000000000" pitchFamily="2" charset="2"/>
              <a:buChar char="§"/>
            </a:pPr>
            <a:r>
              <a:rPr lang="es-UY" sz="2000" dirty="0" smtClean="0">
                <a:latin typeface="3ds Light" panose="02000503020000020004" pitchFamily="2" charset="0"/>
              </a:rPr>
              <a:t> Características humanas</a:t>
            </a:r>
          </a:p>
          <a:p>
            <a:pPr>
              <a:buFont typeface="Wingdings" panose="05000000000000000000" pitchFamily="2" charset="2"/>
              <a:buChar char="q"/>
            </a:pPr>
            <a:r>
              <a:rPr lang="es-UY" sz="2400" dirty="0" smtClean="0">
                <a:latin typeface="3ds Light" panose="02000503020000020004" pitchFamily="2" charset="0"/>
              </a:rPr>
              <a:t> Cómo piensan los </a:t>
            </a:r>
            <a:r>
              <a:rPr lang="es-UY" sz="2400" dirty="0" err="1" smtClean="0">
                <a:latin typeface="3ds Light" panose="02000503020000020004" pitchFamily="2" charset="0"/>
              </a:rPr>
              <a:t>terminators</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dirty="0" err="1" smtClean="0">
                <a:latin typeface="3ds Light" panose="02000503020000020004" pitchFamily="2" charset="0"/>
              </a:rPr>
              <a:t>Droids</a:t>
            </a:r>
            <a:r>
              <a:rPr lang="es-UY" sz="2000" dirty="0" smtClean="0">
                <a:latin typeface="3ds Light" panose="02000503020000020004" pitchFamily="2" charset="0"/>
              </a:rPr>
              <a:t> inteligentes</a:t>
            </a:r>
          </a:p>
          <a:p>
            <a:pPr lvl="1">
              <a:buFont typeface="Wingdings" panose="05000000000000000000" pitchFamily="2" charset="2"/>
              <a:buChar char="§"/>
            </a:pPr>
            <a:r>
              <a:rPr lang="es-UY" sz="2000" dirty="0" smtClean="0">
                <a:latin typeface="3ds Light" panose="02000503020000020004" pitchFamily="2" charset="0"/>
              </a:rPr>
              <a:t> Aumentar daño</a:t>
            </a:r>
          </a:p>
          <a:p>
            <a:pPr>
              <a:buFont typeface="Wingdings" panose="05000000000000000000" pitchFamily="2" charset="2"/>
              <a:buChar char="q"/>
            </a:pPr>
            <a:r>
              <a:rPr lang="es-UY" sz="2400" dirty="0" smtClean="0">
                <a:latin typeface="3ds Light" panose="02000503020000020004" pitchFamily="2" charset="0"/>
              </a:rPr>
              <a:t> Instrucciones de combate</a:t>
            </a:r>
          </a:p>
          <a:p>
            <a:pPr lvl="1">
              <a:buFont typeface="Wingdings" panose="05000000000000000000" pitchFamily="2" charset="2"/>
              <a:buChar char="§"/>
            </a:pPr>
            <a:r>
              <a:rPr lang="es-UY" sz="2000" dirty="0" smtClean="0">
                <a:latin typeface="3ds Light" panose="02000503020000020004" pitchFamily="2" charset="0"/>
              </a:rPr>
              <a:t> Exactitud y precisión</a:t>
            </a:r>
          </a:p>
          <a:p>
            <a:pPr>
              <a:buFont typeface="Wingdings" panose="05000000000000000000" pitchFamily="2" charset="2"/>
              <a:buChar char="q"/>
            </a:pPr>
            <a:r>
              <a:rPr lang="es-UY" sz="2400" dirty="0" smtClean="0">
                <a:latin typeface="3ds Light" panose="02000503020000020004" pitchFamily="2" charset="0"/>
              </a:rPr>
              <a:t> Instalaciones secretas</a:t>
            </a:r>
            <a:endParaRPr lang="es-UY" sz="2400" dirty="0">
              <a:latin typeface="3ds Light" panose="02000503020000020004" pitchFamily="2" charset="0"/>
            </a:endParaRPr>
          </a:p>
        </p:txBody>
      </p:sp>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AGENDA</a:t>
            </a:r>
            <a:endParaRPr lang="es-UY" b="1" dirty="0">
              <a:solidFill>
                <a:schemeClr val="accent1">
                  <a:lumMod val="50000"/>
                </a:schemeClr>
              </a:solidFill>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a:t>
            </a:fld>
            <a:endParaRPr lang="en-US" sz="1400" dirty="0">
              <a:solidFill>
                <a:schemeClr val="bg1"/>
              </a:solidFill>
            </a:endParaRPr>
          </a:p>
        </p:txBody>
      </p:sp>
    </p:spTree>
    <p:extLst>
      <p:ext uri="{BB962C8B-B14F-4D97-AF65-F5344CB8AC3E}">
        <p14:creationId xmlns:p14="http://schemas.microsoft.com/office/powerpoint/2010/main" val="2351175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xit" presetSubtype="32" fill="hold" grpId="0" nodeType="afterEffect">
                                  <p:stCondLst>
                                    <p:cond delay="500"/>
                                  </p:stCondLst>
                                  <p:childTnLst>
                                    <p:animEffect transition="out" filter="circle(out)">
                                      <p:cBhvr>
                                        <p:cTn id="6" dur="700"/>
                                        <p:tgtEl>
                                          <p:spTgt spid="12"/>
                                        </p:tgtEl>
                                      </p:cBhvr>
                                    </p:animEffect>
                                    <p:set>
                                      <p:cBhvr>
                                        <p:cTn id="7" dur="1" fill="hold">
                                          <p:stCondLst>
                                            <p:cond delay="699"/>
                                          </p:stCondLst>
                                        </p:cTn>
                                        <p:tgtEl>
                                          <p:spTgt spid="12"/>
                                        </p:tgtEl>
                                        <p:attrNameLst>
                                          <p:attrName>style.visibility</p:attrName>
                                        </p:attrNameLst>
                                      </p:cBhvr>
                                      <p:to>
                                        <p:strVal val="hidden"/>
                                      </p:to>
                                    </p:set>
                                  </p:childTnLst>
                                </p:cTn>
                              </p:par>
                            </p:childTnLst>
                          </p:cTn>
                        </p:par>
                        <p:par>
                          <p:cTn id="8" fill="hold">
                            <p:stCondLst>
                              <p:cond delay="1200"/>
                            </p:stCondLst>
                            <p:childTnLst>
                              <p:par>
                                <p:cTn id="9" presetID="14" presetClass="exit" presetSubtype="10" fill="hold" grpId="0" nodeType="afterEffect">
                                  <p:stCondLst>
                                    <p:cond delay="500"/>
                                  </p:stCondLst>
                                  <p:childTnLst>
                                    <p:animEffect transition="out" filter="randombar(horizontal)">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27" presetClass="emph" presetSubtype="0" fill="remove" grpId="1" nodeType="withEffect">
                                  <p:stCondLst>
                                    <p:cond delay="500"/>
                                  </p:stCondLst>
                                  <p:childTnLst>
                                    <p:animClr clrSpc="rgb" dir="cw">
                                      <p:cBhvr override="childStyle">
                                        <p:cTn id="13" dur="250" autoRev="1" fill="remove"/>
                                        <p:tgtEl>
                                          <p:spTgt spid="9"/>
                                        </p:tgtEl>
                                        <p:attrNameLst>
                                          <p:attrName>style.color</p:attrName>
                                        </p:attrNameLst>
                                      </p:cBhvr>
                                      <p:to>
                                        <a:schemeClr val="bg1"/>
                                      </p:to>
                                    </p:animClr>
                                    <p:animClr clrSpc="rgb" dir="cw">
                                      <p:cBhvr>
                                        <p:cTn id="14" dur="250" autoRev="1" fill="remove"/>
                                        <p:tgtEl>
                                          <p:spTgt spid="9"/>
                                        </p:tgtEl>
                                        <p:attrNameLst>
                                          <p:attrName>fillcolor</p:attrName>
                                        </p:attrNameLst>
                                      </p:cBhvr>
                                      <p:to>
                                        <a:schemeClr val="bg1"/>
                                      </p:to>
                                    </p:animClr>
                                    <p:set>
                                      <p:cBhvr>
                                        <p:cTn id="15" dur="250" autoRev="1" fill="remove"/>
                                        <p:tgtEl>
                                          <p:spTgt spid="9"/>
                                        </p:tgtEl>
                                        <p:attrNameLst>
                                          <p:attrName>fill.type</p:attrName>
                                        </p:attrNameLst>
                                      </p:cBhvr>
                                      <p:to>
                                        <p:strVal val="solid"/>
                                      </p:to>
                                    </p:set>
                                    <p:set>
                                      <p:cBhvr>
                                        <p:cTn id="16"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Referencias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20</a:t>
            </a:fld>
            <a:endParaRPr lang="en-US" sz="1400" dirty="0">
              <a:solidFill>
                <a:schemeClr val="bg1"/>
              </a:solidFill>
            </a:endParaRPr>
          </a:p>
        </p:txBody>
      </p:sp>
      <p:sp>
        <p:nvSpPr>
          <p:cNvPr id="6" name="Marcador de contenido 5"/>
          <p:cNvSpPr>
            <a:spLocks noGrp="1"/>
          </p:cNvSpPr>
          <p:nvPr>
            <p:ph idx="1"/>
          </p:nvPr>
        </p:nvSpPr>
        <p:spPr/>
        <p:txBody>
          <a:bodyPr>
            <a:normAutofit/>
          </a:bodyPr>
          <a:lstStyle/>
          <a:p>
            <a:r>
              <a:rPr lang="es-UY" dirty="0" err="1" smtClean="0"/>
              <a:t>Udacity</a:t>
            </a:r>
            <a:r>
              <a:rPr lang="es-UY" dirty="0" smtClean="0"/>
              <a:t>..</a:t>
            </a:r>
          </a:p>
          <a:p>
            <a:r>
              <a:rPr lang="es-UY" dirty="0" err="1" smtClean="0"/>
              <a:t>Github</a:t>
            </a:r>
            <a:r>
              <a:rPr lang="es-UY" dirty="0" smtClean="0"/>
              <a:t> CV</a:t>
            </a:r>
          </a:p>
          <a:p>
            <a:r>
              <a:rPr lang="es-ES" dirty="0"/>
              <a:t>Agustí - Introducción a la detección de puntos característicos con </a:t>
            </a:r>
            <a:r>
              <a:rPr lang="es-ES" dirty="0" err="1" smtClean="0"/>
              <a:t>OpenCV</a:t>
            </a:r>
            <a:endParaRPr lang="es-ES" dirty="0" smtClean="0"/>
          </a:p>
          <a:p>
            <a:r>
              <a:rPr lang="es-ES" dirty="0" err="1" smtClean="0"/>
              <a:t>OpenCV</a:t>
            </a:r>
            <a:r>
              <a:rPr lang="es-ES" dirty="0" smtClean="0"/>
              <a:t> </a:t>
            </a:r>
            <a:r>
              <a:rPr lang="es-ES" dirty="0" err="1" smtClean="0"/>
              <a:t>pythpn</a:t>
            </a:r>
            <a:endParaRPr lang="es-ES" dirty="0" smtClean="0"/>
          </a:p>
          <a:p>
            <a:r>
              <a:rPr lang="en-US" dirty="0"/>
              <a:t>A. </a:t>
            </a:r>
            <a:r>
              <a:rPr lang="en-US" dirty="0" err="1"/>
              <a:t>Krizhevsky</a:t>
            </a:r>
            <a:r>
              <a:rPr lang="en-US" dirty="0"/>
              <a:t>, S. </a:t>
            </a:r>
            <a:r>
              <a:rPr lang="en-US" dirty="0" err="1"/>
              <a:t>Ilya</a:t>
            </a:r>
            <a:r>
              <a:rPr lang="en-US" dirty="0"/>
              <a:t>, and G. E. Hinton, </a:t>
            </a:r>
            <a:r>
              <a:rPr lang="en-US" i="1" dirty="0" err="1"/>
              <a:t>ImageNet</a:t>
            </a:r>
            <a:r>
              <a:rPr lang="en-US" i="1" dirty="0"/>
              <a:t> Classification with </a:t>
            </a:r>
            <a:r>
              <a:rPr lang="en-US" i="1" dirty="0" smtClean="0"/>
              <a:t>Deep Convolutional </a:t>
            </a:r>
            <a:r>
              <a:rPr lang="en-US" i="1" dirty="0"/>
              <a:t>Neural Networks</a:t>
            </a:r>
            <a:r>
              <a:rPr lang="en-US" dirty="0"/>
              <a:t> (2012), In Advances in Neural Information </a:t>
            </a:r>
            <a:r>
              <a:rPr lang="en-US" dirty="0" smtClean="0"/>
              <a:t>Processing Systems </a:t>
            </a:r>
            <a:r>
              <a:rPr lang="en-US" dirty="0"/>
              <a:t>25 (NIPS </a:t>
            </a:r>
            <a:r>
              <a:rPr lang="en-US" dirty="0" smtClean="0"/>
              <a:t>2012) </a:t>
            </a:r>
            <a:r>
              <a:rPr lang="en-US" u="sng" dirty="0" smtClean="0">
                <a:hlinkClick r:id="rId5" action="ppaction://hlinkfile"/>
              </a:rPr>
              <a:t>enlace </a:t>
            </a:r>
            <a:r>
              <a:rPr lang="en-US" u="sng" dirty="0" err="1" smtClean="0">
                <a:hlinkClick r:id="rId5" action="ppaction://hlinkfile"/>
              </a:rPr>
              <a:t>acceso</a:t>
            </a:r>
            <a:r>
              <a:rPr lang="en-US" dirty="0"/>
              <a:t/>
            </a:r>
            <a:br>
              <a:rPr lang="en-US" dirty="0"/>
            </a:br>
            <a:endParaRPr lang="es-UY" dirty="0"/>
          </a:p>
        </p:txBody>
      </p:sp>
    </p:spTree>
    <p:extLst>
      <p:ext uri="{BB962C8B-B14F-4D97-AF65-F5344CB8AC3E}">
        <p14:creationId xmlns:p14="http://schemas.microsoft.com/office/powerpoint/2010/main" val="434899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3"/>
          <a:srcRect l="6516" t="4511" r="74651" b="84123"/>
          <a:stretch/>
        </p:blipFill>
        <p:spPr>
          <a:xfrm>
            <a:off x="0" y="0"/>
            <a:ext cx="1423687" cy="1215342"/>
          </a:xfrm>
          <a:prstGeom prst="rect">
            <a:avLst/>
          </a:prstGeom>
        </p:spPr>
      </p:pic>
      <p:grpSp>
        <p:nvGrpSpPr>
          <p:cNvPr id="7" name="Grupo 6">
            <a:extLst>
              <a:ext uri="{FF2B5EF4-FFF2-40B4-BE49-F238E27FC236}">
                <a16:creationId xmlns:a16="http://schemas.microsoft.com/office/drawing/2014/main" xmlns="" id="{31C3304D-658B-4B65-A977-5F10B3E2F392}"/>
              </a:ext>
            </a:extLst>
          </p:cNvPr>
          <p:cNvGrpSpPr/>
          <p:nvPr/>
        </p:nvGrpSpPr>
        <p:grpSpPr>
          <a:xfrm>
            <a:off x="122738" y="6044797"/>
            <a:ext cx="4415195" cy="542113"/>
            <a:chOff x="616381" y="1663691"/>
            <a:chExt cx="4415195" cy="542113"/>
          </a:xfrm>
        </p:grpSpPr>
        <p:pic>
          <p:nvPicPr>
            <p:cNvPr id="8" name="Imagen 28">
              <a:extLst>
                <a:ext uri="{FF2B5EF4-FFF2-40B4-BE49-F238E27FC236}">
                  <a16:creationId xmlns:a16="http://schemas.microsoft.com/office/drawing/2014/main" xmlns="" id="{FD4339BE-FAF2-4FB3-8AFE-AF6321634F1A}"/>
                </a:ext>
              </a:extLst>
            </p:cNvPr>
            <p:cNvPicPr>
              <a:picLocks noChangeAspect="1"/>
            </p:cNvPicPr>
            <p:nvPr/>
          </p:nvPicPr>
          <p:blipFill>
            <a:blip r:embed="rId4"/>
            <a:stretch>
              <a:fillRect/>
            </a:stretch>
          </p:blipFill>
          <p:spPr>
            <a:xfrm>
              <a:off x="1827439" y="1717581"/>
              <a:ext cx="459991" cy="459991"/>
            </a:xfrm>
            <a:prstGeom prst="rect">
              <a:avLst/>
            </a:prstGeom>
          </p:spPr>
        </p:pic>
        <p:pic>
          <p:nvPicPr>
            <p:cNvPr id="9" name="Imagen 29">
              <a:extLst>
                <a:ext uri="{FF2B5EF4-FFF2-40B4-BE49-F238E27FC236}">
                  <a16:creationId xmlns:a16="http://schemas.microsoft.com/office/drawing/2014/main" xmlns="" id="{4A0BCC0C-B7ED-45DE-BD8F-895C36A409D7}"/>
                </a:ext>
              </a:extLst>
            </p:cNvPr>
            <p:cNvPicPr>
              <a:picLocks noChangeAspect="1"/>
            </p:cNvPicPr>
            <p:nvPr/>
          </p:nvPicPr>
          <p:blipFill>
            <a:blip r:embed="rId5"/>
            <a:stretch>
              <a:fillRect/>
            </a:stretch>
          </p:blipFill>
          <p:spPr>
            <a:xfrm>
              <a:off x="2423351" y="1717581"/>
              <a:ext cx="459991" cy="459991"/>
            </a:xfrm>
            <a:prstGeom prst="rect">
              <a:avLst/>
            </a:prstGeom>
          </p:spPr>
        </p:pic>
        <p:pic>
          <p:nvPicPr>
            <p:cNvPr id="10" name="Imagen 30">
              <a:extLst>
                <a:ext uri="{FF2B5EF4-FFF2-40B4-BE49-F238E27FC236}">
                  <a16:creationId xmlns:a16="http://schemas.microsoft.com/office/drawing/2014/main" xmlns="" id="{D33E58D8-E0CC-4332-B191-9DCFE76A9EAE}"/>
                </a:ext>
              </a:extLst>
            </p:cNvPr>
            <p:cNvPicPr>
              <a:picLocks noChangeAspect="1"/>
            </p:cNvPicPr>
            <p:nvPr/>
          </p:nvPicPr>
          <p:blipFill>
            <a:blip r:embed="rId6"/>
            <a:stretch>
              <a:fillRect/>
            </a:stretch>
          </p:blipFill>
          <p:spPr>
            <a:xfrm>
              <a:off x="2969405" y="1717581"/>
              <a:ext cx="468837" cy="468837"/>
            </a:xfrm>
            <a:prstGeom prst="rect">
              <a:avLst/>
            </a:prstGeom>
          </p:spPr>
        </p:pic>
        <p:pic>
          <p:nvPicPr>
            <p:cNvPr id="11" name="Imagen 31">
              <a:extLst>
                <a:ext uri="{FF2B5EF4-FFF2-40B4-BE49-F238E27FC236}">
                  <a16:creationId xmlns:a16="http://schemas.microsoft.com/office/drawing/2014/main" xmlns="" id="{4C592611-7E3B-4D33-88B5-50E09595D0C5}"/>
                </a:ext>
              </a:extLst>
            </p:cNvPr>
            <p:cNvPicPr>
              <a:picLocks noChangeAspect="1"/>
            </p:cNvPicPr>
            <p:nvPr/>
          </p:nvPicPr>
          <p:blipFill>
            <a:blip r:embed="rId7"/>
            <a:stretch>
              <a:fillRect/>
            </a:stretch>
          </p:blipFill>
          <p:spPr>
            <a:xfrm>
              <a:off x="616381" y="1717581"/>
              <a:ext cx="468837" cy="468837"/>
            </a:xfrm>
            <a:prstGeom prst="rect">
              <a:avLst/>
            </a:prstGeom>
          </p:spPr>
        </p:pic>
        <p:pic>
          <p:nvPicPr>
            <p:cNvPr id="12" name="Imagen 2">
              <a:extLst>
                <a:ext uri="{FF2B5EF4-FFF2-40B4-BE49-F238E27FC236}">
                  <a16:creationId xmlns:a16="http://schemas.microsoft.com/office/drawing/2014/main" xmlns="" id="{EB9BB2C8-61C4-4061-9BF5-62C4D182E576}"/>
                </a:ext>
              </a:extLst>
            </p:cNvPr>
            <p:cNvPicPr>
              <a:picLocks noChangeAspect="1"/>
            </p:cNvPicPr>
            <p:nvPr/>
          </p:nvPicPr>
          <p:blipFill rotWithShape="1">
            <a:blip r:embed="rId8"/>
            <a:srcRect l="35668" t="43321" r="57028" b="42954"/>
            <a:stretch/>
          </p:blipFill>
          <p:spPr>
            <a:xfrm>
              <a:off x="3512260" y="1663691"/>
              <a:ext cx="504000" cy="532527"/>
            </a:xfrm>
            <a:prstGeom prst="rect">
              <a:avLst/>
            </a:prstGeom>
          </p:spPr>
        </p:pic>
        <p:pic>
          <p:nvPicPr>
            <p:cNvPr id="13" name="Imagen 3">
              <a:extLst>
                <a:ext uri="{FF2B5EF4-FFF2-40B4-BE49-F238E27FC236}">
                  <a16:creationId xmlns:a16="http://schemas.microsoft.com/office/drawing/2014/main" xmlns="" id="{58BF09A9-36BC-4662-BD2B-ABF8535D1398}"/>
                </a:ext>
              </a:extLst>
            </p:cNvPr>
            <p:cNvPicPr>
              <a:picLocks noChangeAspect="1"/>
            </p:cNvPicPr>
            <p:nvPr/>
          </p:nvPicPr>
          <p:blipFill rotWithShape="1">
            <a:blip r:embed="rId8"/>
            <a:srcRect l="5903" t="43321" r="86104" b="42954"/>
            <a:stretch/>
          </p:blipFill>
          <p:spPr>
            <a:xfrm>
              <a:off x="3994501" y="1669265"/>
              <a:ext cx="540000" cy="521378"/>
            </a:xfrm>
            <a:prstGeom prst="rect">
              <a:avLst/>
            </a:prstGeom>
          </p:spPr>
        </p:pic>
        <p:pic>
          <p:nvPicPr>
            <p:cNvPr id="14" name="Imagen 5">
              <a:extLst>
                <a:ext uri="{FF2B5EF4-FFF2-40B4-BE49-F238E27FC236}">
                  <a16:creationId xmlns:a16="http://schemas.microsoft.com/office/drawing/2014/main" xmlns="" id="{5F3213B5-E7EB-4E0D-89D6-62668FECCD3B}"/>
                </a:ext>
              </a:extLst>
            </p:cNvPr>
            <p:cNvPicPr>
              <a:picLocks noChangeAspect="1"/>
            </p:cNvPicPr>
            <p:nvPr/>
          </p:nvPicPr>
          <p:blipFill rotWithShape="1">
            <a:blip r:embed="rId9"/>
            <a:srcRect l="6042" t="42831" r="86379" b="44424"/>
            <a:stretch/>
          </p:blipFill>
          <p:spPr>
            <a:xfrm>
              <a:off x="4498501" y="1701804"/>
              <a:ext cx="533075" cy="504000"/>
            </a:xfrm>
            <a:prstGeom prst="rect">
              <a:avLst/>
            </a:prstGeom>
          </p:spPr>
        </p:pic>
        <p:pic>
          <p:nvPicPr>
            <p:cNvPr id="15" name="Imagen 27">
              <a:extLst>
                <a:ext uri="{FF2B5EF4-FFF2-40B4-BE49-F238E27FC236}">
                  <a16:creationId xmlns:a16="http://schemas.microsoft.com/office/drawing/2014/main" xmlns="" id="{8156A1E6-09A6-45B2-83E3-7EE7B4D4FE89}"/>
                </a:ext>
              </a:extLst>
            </p:cNvPr>
            <p:cNvPicPr>
              <a:picLocks noChangeAspect="1"/>
            </p:cNvPicPr>
            <p:nvPr/>
          </p:nvPicPr>
          <p:blipFill>
            <a:blip r:embed="rId10"/>
            <a:stretch>
              <a:fillRect/>
            </a:stretch>
          </p:blipFill>
          <p:spPr>
            <a:xfrm>
              <a:off x="1185075" y="1717581"/>
              <a:ext cx="459991" cy="459991"/>
            </a:xfrm>
            <a:prstGeom prst="rect">
              <a:avLst/>
            </a:prstGeom>
          </p:spPr>
        </p:pic>
      </p:grpSp>
      <p:sp>
        <p:nvSpPr>
          <p:cNvPr id="2" name="Title 1">
            <a:extLst>
              <a:ext uri="{FF2B5EF4-FFF2-40B4-BE49-F238E27FC236}">
                <a16:creationId xmlns:a16="http://schemas.microsoft.com/office/drawing/2014/main" xmlns="" id="{77BB18E6-AB16-4F53-BF02-289F0B6D22A6}"/>
              </a:ext>
            </a:extLst>
          </p:cNvPr>
          <p:cNvSpPr>
            <a:spLocks noGrp="1"/>
          </p:cNvSpPr>
          <p:nvPr>
            <p:ph type="ctrTitle"/>
          </p:nvPr>
        </p:nvSpPr>
        <p:spPr>
          <a:xfrm>
            <a:off x="1563791" y="1905377"/>
            <a:ext cx="9144000" cy="2387600"/>
          </a:xfrm>
        </p:spPr>
        <p:txBody>
          <a:bodyPr anchor="ctr">
            <a:normAutofit/>
          </a:bodyPr>
          <a:lstStyle/>
          <a:p>
            <a:r>
              <a:rPr lang="es-UY" sz="4400" dirty="0" smtClean="0">
                <a:solidFill>
                  <a:schemeClr val="accent1">
                    <a:lumMod val="50000"/>
                  </a:schemeClr>
                </a:solidFill>
              </a:rPr>
              <a:t>FIN</a:t>
            </a:r>
            <a:endParaRPr lang="en-US" sz="4400" dirty="0">
              <a:solidFill>
                <a:schemeClr val="accent1">
                  <a:lumMod val="50000"/>
                </a:schemeClr>
              </a:solidFill>
            </a:endParaRPr>
          </a:p>
        </p:txBody>
      </p:sp>
      <p:grpSp>
        <p:nvGrpSpPr>
          <p:cNvPr id="19" name="Group 18">
            <a:extLst>
              <a:ext uri="{FF2B5EF4-FFF2-40B4-BE49-F238E27FC236}">
                <a16:creationId xmlns:a16="http://schemas.microsoft.com/office/drawing/2014/main" xmlns="" id="{BA614D74-4A61-4107-9DF4-BED65AFD2D70}"/>
              </a:ext>
            </a:extLst>
          </p:cNvPr>
          <p:cNvGrpSpPr/>
          <p:nvPr/>
        </p:nvGrpSpPr>
        <p:grpSpPr>
          <a:xfrm>
            <a:off x="206796" y="1777127"/>
            <a:ext cx="4537932" cy="4210944"/>
            <a:chOff x="1" y="1766967"/>
            <a:chExt cx="4537932" cy="4210944"/>
          </a:xfrm>
        </p:grpSpPr>
        <p:pic>
          <p:nvPicPr>
            <p:cNvPr id="17" name="Imagen 1">
              <a:extLst>
                <a:ext uri="{FF2B5EF4-FFF2-40B4-BE49-F238E27FC236}">
                  <a16:creationId xmlns:a16="http://schemas.microsoft.com/office/drawing/2014/main" xmlns="" id="{DF772B1B-F64A-4E08-9CD2-20435692FB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05" y="1766967"/>
              <a:ext cx="4532028" cy="4210944"/>
            </a:xfrm>
            <a:prstGeom prst="rect">
              <a:avLst/>
            </a:prstGeom>
          </p:spPr>
        </p:pic>
        <p:sp>
          <p:nvSpPr>
            <p:cNvPr id="3" name="Freeform: Shape 2">
              <a:extLst>
                <a:ext uri="{FF2B5EF4-FFF2-40B4-BE49-F238E27FC236}">
                  <a16:creationId xmlns:a16="http://schemas.microsoft.com/office/drawing/2014/main" xmlns="" id="{76AD4041-171A-4BC3-B808-F3ABB8FB8654}"/>
                </a:ext>
              </a:extLst>
            </p:cNvPr>
            <p:cNvSpPr/>
            <p:nvPr/>
          </p:nvSpPr>
          <p:spPr>
            <a:xfrm>
              <a:off x="1" y="2331603"/>
              <a:ext cx="2514600" cy="1772311"/>
            </a:xfrm>
            <a:custGeom>
              <a:avLst/>
              <a:gdLst>
                <a:gd name="connsiteX0" fmla="*/ 108857 w 2514600"/>
                <a:gd name="connsiteY0" fmla="*/ 85026 h 1772311"/>
                <a:gd name="connsiteX1" fmla="*/ 108857 w 2514600"/>
                <a:gd name="connsiteY1" fmla="*/ 85026 h 1772311"/>
                <a:gd name="connsiteX2" fmla="*/ 293914 w 2514600"/>
                <a:gd name="connsiteY2" fmla="*/ 74140 h 1772311"/>
                <a:gd name="connsiteX3" fmla="*/ 391885 w 2514600"/>
                <a:gd name="connsiteY3" fmla="*/ 63254 h 1772311"/>
                <a:gd name="connsiteX4" fmla="*/ 457200 w 2514600"/>
                <a:gd name="connsiteY4" fmla="*/ 52368 h 1772311"/>
                <a:gd name="connsiteX5" fmla="*/ 1284514 w 2514600"/>
                <a:gd name="connsiteY5" fmla="*/ 41483 h 1772311"/>
                <a:gd name="connsiteX6" fmla="*/ 1415142 w 2514600"/>
                <a:gd name="connsiteY6" fmla="*/ 30597 h 1772311"/>
                <a:gd name="connsiteX7" fmla="*/ 2329542 w 2514600"/>
                <a:gd name="connsiteY7" fmla="*/ 52368 h 1772311"/>
                <a:gd name="connsiteX8" fmla="*/ 2362200 w 2514600"/>
                <a:gd name="connsiteY8" fmla="*/ 74140 h 1772311"/>
                <a:gd name="connsiteX9" fmla="*/ 2394857 w 2514600"/>
                <a:gd name="connsiteY9" fmla="*/ 85026 h 1772311"/>
                <a:gd name="connsiteX10" fmla="*/ 2438400 w 2514600"/>
                <a:gd name="connsiteY10" fmla="*/ 161226 h 1772311"/>
                <a:gd name="connsiteX11" fmla="*/ 2449285 w 2514600"/>
                <a:gd name="connsiteY11" fmla="*/ 640197 h 1772311"/>
                <a:gd name="connsiteX12" fmla="*/ 2492828 w 2514600"/>
                <a:gd name="connsiteY12" fmla="*/ 683740 h 1772311"/>
                <a:gd name="connsiteX13" fmla="*/ 2514600 w 2514600"/>
                <a:gd name="connsiteY13" fmla="*/ 716397 h 1772311"/>
                <a:gd name="connsiteX14" fmla="*/ 2503714 w 2514600"/>
                <a:gd name="connsiteY14" fmla="*/ 1140940 h 1772311"/>
                <a:gd name="connsiteX15" fmla="*/ 2471057 w 2514600"/>
                <a:gd name="connsiteY15" fmla="*/ 1206254 h 1772311"/>
                <a:gd name="connsiteX16" fmla="*/ 2416628 w 2514600"/>
                <a:gd name="connsiteY16" fmla="*/ 1260683 h 1772311"/>
                <a:gd name="connsiteX17" fmla="*/ 2362200 w 2514600"/>
                <a:gd name="connsiteY17" fmla="*/ 1315111 h 1772311"/>
                <a:gd name="connsiteX18" fmla="*/ 2296885 w 2514600"/>
                <a:gd name="connsiteY18" fmla="*/ 1391311 h 1772311"/>
                <a:gd name="connsiteX19" fmla="*/ 2264228 w 2514600"/>
                <a:gd name="connsiteY19" fmla="*/ 1402197 h 1772311"/>
                <a:gd name="connsiteX20" fmla="*/ 2198914 w 2514600"/>
                <a:gd name="connsiteY20" fmla="*/ 1434854 h 1772311"/>
                <a:gd name="connsiteX21" fmla="*/ 2144485 w 2514600"/>
                <a:gd name="connsiteY21" fmla="*/ 1467511 h 1772311"/>
                <a:gd name="connsiteX22" fmla="*/ 2122714 w 2514600"/>
                <a:gd name="connsiteY22" fmla="*/ 1500168 h 1772311"/>
                <a:gd name="connsiteX23" fmla="*/ 2100942 w 2514600"/>
                <a:gd name="connsiteY23" fmla="*/ 1521940 h 1772311"/>
                <a:gd name="connsiteX24" fmla="*/ 2035628 w 2514600"/>
                <a:gd name="connsiteY24" fmla="*/ 1565483 h 1772311"/>
                <a:gd name="connsiteX25" fmla="*/ 1970314 w 2514600"/>
                <a:gd name="connsiteY25" fmla="*/ 1587254 h 1772311"/>
                <a:gd name="connsiteX26" fmla="*/ 1567542 w 2514600"/>
                <a:gd name="connsiteY26" fmla="*/ 1609026 h 1772311"/>
                <a:gd name="connsiteX27" fmla="*/ 1317171 w 2514600"/>
                <a:gd name="connsiteY27" fmla="*/ 1619911 h 1772311"/>
                <a:gd name="connsiteX28" fmla="*/ 1230085 w 2514600"/>
                <a:gd name="connsiteY28" fmla="*/ 1630797 h 1772311"/>
                <a:gd name="connsiteX29" fmla="*/ 1132114 w 2514600"/>
                <a:gd name="connsiteY29" fmla="*/ 1641683 h 1772311"/>
                <a:gd name="connsiteX30" fmla="*/ 1077685 w 2514600"/>
                <a:gd name="connsiteY30" fmla="*/ 1652568 h 1772311"/>
                <a:gd name="connsiteX31" fmla="*/ 1012371 w 2514600"/>
                <a:gd name="connsiteY31" fmla="*/ 1663454 h 1772311"/>
                <a:gd name="connsiteX32" fmla="*/ 903514 w 2514600"/>
                <a:gd name="connsiteY32" fmla="*/ 1685226 h 1772311"/>
                <a:gd name="connsiteX33" fmla="*/ 794657 w 2514600"/>
                <a:gd name="connsiteY33" fmla="*/ 1717883 h 1772311"/>
                <a:gd name="connsiteX34" fmla="*/ 762000 w 2514600"/>
                <a:gd name="connsiteY34" fmla="*/ 1728768 h 1772311"/>
                <a:gd name="connsiteX35" fmla="*/ 653142 w 2514600"/>
                <a:gd name="connsiteY35" fmla="*/ 1750540 h 1772311"/>
                <a:gd name="connsiteX36" fmla="*/ 555171 w 2514600"/>
                <a:gd name="connsiteY36" fmla="*/ 1772311 h 1772311"/>
                <a:gd name="connsiteX37" fmla="*/ 261257 w 2514600"/>
                <a:gd name="connsiteY37" fmla="*/ 1761426 h 1772311"/>
                <a:gd name="connsiteX38" fmla="*/ 195942 w 2514600"/>
                <a:gd name="connsiteY38" fmla="*/ 1728768 h 1772311"/>
                <a:gd name="connsiteX39" fmla="*/ 163285 w 2514600"/>
                <a:gd name="connsiteY39" fmla="*/ 1717883 h 1772311"/>
                <a:gd name="connsiteX40" fmla="*/ 87085 w 2514600"/>
                <a:gd name="connsiteY40" fmla="*/ 1663454 h 1772311"/>
                <a:gd name="connsiteX41" fmla="*/ 65314 w 2514600"/>
                <a:gd name="connsiteY41" fmla="*/ 1630797 h 1772311"/>
                <a:gd name="connsiteX42" fmla="*/ 43542 w 2514600"/>
                <a:gd name="connsiteY42" fmla="*/ 1609026 h 1772311"/>
                <a:gd name="connsiteX43" fmla="*/ 32657 w 2514600"/>
                <a:gd name="connsiteY43" fmla="*/ 1576368 h 1772311"/>
                <a:gd name="connsiteX44" fmla="*/ 10885 w 2514600"/>
                <a:gd name="connsiteY44" fmla="*/ 966768 h 1772311"/>
                <a:gd name="connsiteX45" fmla="*/ 0 w 2514600"/>
                <a:gd name="connsiteY45" fmla="*/ 934111 h 1772311"/>
                <a:gd name="connsiteX46" fmla="*/ 10885 w 2514600"/>
                <a:gd name="connsiteY46" fmla="*/ 487797 h 1772311"/>
                <a:gd name="connsiteX47" fmla="*/ 32657 w 2514600"/>
                <a:gd name="connsiteY47" fmla="*/ 411597 h 1772311"/>
                <a:gd name="connsiteX48" fmla="*/ 54428 w 2514600"/>
                <a:gd name="connsiteY48" fmla="*/ 324511 h 1772311"/>
                <a:gd name="connsiteX49" fmla="*/ 97971 w 2514600"/>
                <a:gd name="connsiteY49" fmla="*/ 280968 h 1772311"/>
                <a:gd name="connsiteX50" fmla="*/ 108857 w 2514600"/>
                <a:gd name="connsiteY50" fmla="*/ 226540 h 1772311"/>
                <a:gd name="connsiteX51" fmla="*/ 119742 w 2514600"/>
                <a:gd name="connsiteY51" fmla="*/ 193883 h 1772311"/>
                <a:gd name="connsiteX52" fmla="*/ 108857 w 2514600"/>
                <a:gd name="connsiteY52" fmla="*/ 85026 h 177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514600" h="1772311">
                  <a:moveTo>
                    <a:pt x="108857" y="85026"/>
                  </a:moveTo>
                  <a:lnTo>
                    <a:pt x="108857" y="85026"/>
                  </a:lnTo>
                  <a:lnTo>
                    <a:pt x="293914" y="74140"/>
                  </a:lnTo>
                  <a:cubicBezTo>
                    <a:pt x="326675" y="71620"/>
                    <a:pt x="359315" y="67597"/>
                    <a:pt x="391885" y="63254"/>
                  </a:cubicBezTo>
                  <a:cubicBezTo>
                    <a:pt x="413763" y="60337"/>
                    <a:pt x="435135" y="52906"/>
                    <a:pt x="457200" y="52368"/>
                  </a:cubicBezTo>
                  <a:cubicBezTo>
                    <a:pt x="732913" y="45643"/>
                    <a:pt x="1008743" y="45111"/>
                    <a:pt x="1284514" y="41483"/>
                  </a:cubicBezTo>
                  <a:cubicBezTo>
                    <a:pt x="1328057" y="37854"/>
                    <a:pt x="1371448" y="30597"/>
                    <a:pt x="1415142" y="30597"/>
                  </a:cubicBezTo>
                  <a:cubicBezTo>
                    <a:pt x="2275274" y="30597"/>
                    <a:pt x="2019322" y="-51032"/>
                    <a:pt x="2329542" y="52368"/>
                  </a:cubicBezTo>
                  <a:cubicBezTo>
                    <a:pt x="2340428" y="59625"/>
                    <a:pt x="2350498" y="68289"/>
                    <a:pt x="2362200" y="74140"/>
                  </a:cubicBezTo>
                  <a:cubicBezTo>
                    <a:pt x="2372463" y="79272"/>
                    <a:pt x="2385897" y="77858"/>
                    <a:pt x="2394857" y="85026"/>
                  </a:cubicBezTo>
                  <a:cubicBezTo>
                    <a:pt x="2407678" y="95283"/>
                    <a:pt x="2433044" y="150514"/>
                    <a:pt x="2438400" y="161226"/>
                  </a:cubicBezTo>
                  <a:cubicBezTo>
                    <a:pt x="2442028" y="320883"/>
                    <a:pt x="2432739" y="481358"/>
                    <a:pt x="2449285" y="640197"/>
                  </a:cubicBezTo>
                  <a:cubicBezTo>
                    <a:pt x="2451412" y="660613"/>
                    <a:pt x="2481442" y="666661"/>
                    <a:pt x="2492828" y="683740"/>
                  </a:cubicBezTo>
                  <a:lnTo>
                    <a:pt x="2514600" y="716397"/>
                  </a:lnTo>
                  <a:cubicBezTo>
                    <a:pt x="2510971" y="857911"/>
                    <a:pt x="2510448" y="999539"/>
                    <a:pt x="2503714" y="1140940"/>
                  </a:cubicBezTo>
                  <a:cubicBezTo>
                    <a:pt x="2502753" y="1161124"/>
                    <a:pt x="2483160" y="1192422"/>
                    <a:pt x="2471057" y="1206254"/>
                  </a:cubicBezTo>
                  <a:cubicBezTo>
                    <a:pt x="2454161" y="1225564"/>
                    <a:pt x="2430860" y="1239334"/>
                    <a:pt x="2416628" y="1260683"/>
                  </a:cubicBezTo>
                  <a:cubicBezTo>
                    <a:pt x="2387600" y="1304226"/>
                    <a:pt x="2405743" y="1286083"/>
                    <a:pt x="2362200" y="1315111"/>
                  </a:cubicBezTo>
                  <a:cubicBezTo>
                    <a:pt x="2348271" y="1336004"/>
                    <a:pt x="2319510" y="1383769"/>
                    <a:pt x="2296885" y="1391311"/>
                  </a:cubicBezTo>
                  <a:cubicBezTo>
                    <a:pt x="2285999" y="1394940"/>
                    <a:pt x="2274491" y="1397065"/>
                    <a:pt x="2264228" y="1402197"/>
                  </a:cubicBezTo>
                  <a:cubicBezTo>
                    <a:pt x="2179819" y="1444401"/>
                    <a:pt x="2280998" y="1407492"/>
                    <a:pt x="2198914" y="1434854"/>
                  </a:cubicBezTo>
                  <a:cubicBezTo>
                    <a:pt x="2080550" y="1553218"/>
                    <a:pt x="2285797" y="1354463"/>
                    <a:pt x="2144485" y="1467511"/>
                  </a:cubicBezTo>
                  <a:cubicBezTo>
                    <a:pt x="2134269" y="1475684"/>
                    <a:pt x="2130887" y="1489952"/>
                    <a:pt x="2122714" y="1500168"/>
                  </a:cubicBezTo>
                  <a:cubicBezTo>
                    <a:pt x="2116303" y="1508182"/>
                    <a:pt x="2109153" y="1515782"/>
                    <a:pt x="2100942" y="1521940"/>
                  </a:cubicBezTo>
                  <a:cubicBezTo>
                    <a:pt x="2080009" y="1537640"/>
                    <a:pt x="2060451" y="1557209"/>
                    <a:pt x="2035628" y="1565483"/>
                  </a:cubicBezTo>
                  <a:lnTo>
                    <a:pt x="1970314" y="1587254"/>
                  </a:lnTo>
                  <a:cubicBezTo>
                    <a:pt x="1819886" y="1637397"/>
                    <a:pt x="1956442" y="1595381"/>
                    <a:pt x="1567542" y="1609026"/>
                  </a:cubicBezTo>
                  <a:lnTo>
                    <a:pt x="1317171" y="1619911"/>
                  </a:lnTo>
                  <a:lnTo>
                    <a:pt x="1230085" y="1630797"/>
                  </a:lnTo>
                  <a:cubicBezTo>
                    <a:pt x="1197452" y="1634636"/>
                    <a:pt x="1164642" y="1637036"/>
                    <a:pt x="1132114" y="1641683"/>
                  </a:cubicBezTo>
                  <a:cubicBezTo>
                    <a:pt x="1113798" y="1644300"/>
                    <a:pt x="1095889" y="1649258"/>
                    <a:pt x="1077685" y="1652568"/>
                  </a:cubicBezTo>
                  <a:cubicBezTo>
                    <a:pt x="1055969" y="1656516"/>
                    <a:pt x="1034065" y="1659386"/>
                    <a:pt x="1012371" y="1663454"/>
                  </a:cubicBezTo>
                  <a:cubicBezTo>
                    <a:pt x="976001" y="1670274"/>
                    <a:pt x="937872" y="1671483"/>
                    <a:pt x="903514" y="1685226"/>
                  </a:cubicBezTo>
                  <a:cubicBezTo>
                    <a:pt x="806004" y="1724229"/>
                    <a:pt x="892772" y="1693355"/>
                    <a:pt x="794657" y="1717883"/>
                  </a:cubicBezTo>
                  <a:cubicBezTo>
                    <a:pt x="783525" y="1720666"/>
                    <a:pt x="773181" y="1726188"/>
                    <a:pt x="762000" y="1728768"/>
                  </a:cubicBezTo>
                  <a:cubicBezTo>
                    <a:pt x="725943" y="1737089"/>
                    <a:pt x="689042" y="1741565"/>
                    <a:pt x="653142" y="1750540"/>
                  </a:cubicBezTo>
                  <a:cubicBezTo>
                    <a:pt x="591650" y="1765914"/>
                    <a:pt x="624270" y="1758492"/>
                    <a:pt x="555171" y="1772311"/>
                  </a:cubicBezTo>
                  <a:cubicBezTo>
                    <a:pt x="457200" y="1768683"/>
                    <a:pt x="359078" y="1767947"/>
                    <a:pt x="261257" y="1761426"/>
                  </a:cubicBezTo>
                  <a:cubicBezTo>
                    <a:pt x="229687" y="1759321"/>
                    <a:pt x="222756" y="1742175"/>
                    <a:pt x="195942" y="1728768"/>
                  </a:cubicBezTo>
                  <a:cubicBezTo>
                    <a:pt x="185679" y="1723637"/>
                    <a:pt x="174171" y="1721511"/>
                    <a:pt x="163285" y="1717883"/>
                  </a:cubicBezTo>
                  <a:cubicBezTo>
                    <a:pt x="111628" y="1666226"/>
                    <a:pt x="139215" y="1680831"/>
                    <a:pt x="87085" y="1663454"/>
                  </a:cubicBezTo>
                  <a:cubicBezTo>
                    <a:pt x="79828" y="1652568"/>
                    <a:pt x="73487" y="1641013"/>
                    <a:pt x="65314" y="1630797"/>
                  </a:cubicBezTo>
                  <a:cubicBezTo>
                    <a:pt x="58903" y="1622783"/>
                    <a:pt x="48822" y="1617827"/>
                    <a:pt x="43542" y="1609026"/>
                  </a:cubicBezTo>
                  <a:cubicBezTo>
                    <a:pt x="37638" y="1599186"/>
                    <a:pt x="36285" y="1587254"/>
                    <a:pt x="32657" y="1576368"/>
                  </a:cubicBezTo>
                  <a:cubicBezTo>
                    <a:pt x="32133" y="1552264"/>
                    <a:pt x="35947" y="1129677"/>
                    <a:pt x="10885" y="966768"/>
                  </a:cubicBezTo>
                  <a:cubicBezTo>
                    <a:pt x="9140" y="955427"/>
                    <a:pt x="3628" y="944997"/>
                    <a:pt x="0" y="934111"/>
                  </a:cubicBezTo>
                  <a:cubicBezTo>
                    <a:pt x="3628" y="785340"/>
                    <a:pt x="4278" y="636466"/>
                    <a:pt x="10885" y="487797"/>
                  </a:cubicBezTo>
                  <a:cubicBezTo>
                    <a:pt x="11986" y="463030"/>
                    <a:pt x="26679" y="435509"/>
                    <a:pt x="32657" y="411597"/>
                  </a:cubicBezTo>
                  <a:cubicBezTo>
                    <a:pt x="34239" y="405269"/>
                    <a:pt x="44856" y="337912"/>
                    <a:pt x="54428" y="324511"/>
                  </a:cubicBezTo>
                  <a:cubicBezTo>
                    <a:pt x="66359" y="307808"/>
                    <a:pt x="97971" y="280968"/>
                    <a:pt x="97971" y="280968"/>
                  </a:cubicBezTo>
                  <a:cubicBezTo>
                    <a:pt x="101600" y="262825"/>
                    <a:pt x="104370" y="244490"/>
                    <a:pt x="108857" y="226540"/>
                  </a:cubicBezTo>
                  <a:cubicBezTo>
                    <a:pt x="111640" y="215408"/>
                    <a:pt x="118703" y="205310"/>
                    <a:pt x="119742" y="193883"/>
                  </a:cubicBezTo>
                  <a:cubicBezTo>
                    <a:pt x="122370" y="164974"/>
                    <a:pt x="119742" y="135826"/>
                    <a:pt x="108857" y="850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58585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Visión computacional</a:t>
            </a:r>
            <a:b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Qué es y a qué sirve</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3</a:t>
            </a:fld>
            <a:endParaRPr lang="en-US" sz="1400" dirty="0">
              <a:solidFill>
                <a:schemeClr val="bg1"/>
              </a:solidFill>
            </a:endParaRPr>
          </a:p>
        </p:txBody>
      </p:sp>
    </p:spTree>
    <p:extLst>
      <p:ext uri="{BB962C8B-B14F-4D97-AF65-F5344CB8AC3E}">
        <p14:creationId xmlns:p14="http://schemas.microsoft.com/office/powerpoint/2010/main" val="238394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Visión computacional</a:t>
            </a:r>
            <a:b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Los desafíos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4</a:t>
            </a:fld>
            <a:endParaRPr lang="en-US" sz="1400" dirty="0">
              <a:solidFill>
                <a:schemeClr val="bg1"/>
              </a:solidFill>
            </a:endParaRPr>
          </a:p>
        </p:txBody>
      </p:sp>
    </p:spTree>
    <p:extLst>
      <p:ext uri="{BB962C8B-B14F-4D97-AF65-F5344CB8AC3E}">
        <p14:creationId xmlns:p14="http://schemas.microsoft.com/office/powerpoint/2010/main" val="567222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a16="http://schemas.microsoft.com/office/drawing/2014/main" xmlns=""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a16="http://schemas.microsoft.com/office/drawing/2014/main" xmlns=""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a16="http://schemas.microsoft.com/office/drawing/2014/main" xmlns=""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Reconocimiento de objetos</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
            </a:r>
            <a:b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br>
            <a:r>
              <a:rPr lang="es-UY" sz="3600"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C</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lasificación</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r>
              <a:rPr lang="es-UY" sz="2400" dirty="0" smtClean="0">
                <a:latin typeface="3ds Light" panose="02000503020000020004" pitchFamily="2" charset="0"/>
              </a:rPr>
              <a:t>Características más relevantes.</a:t>
            </a:r>
          </a:p>
          <a:p>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5</a:t>
            </a:fld>
            <a:endParaRPr lang="en-US" sz="1400" dirty="0">
              <a:solidFill>
                <a:schemeClr val="bg1"/>
              </a:solidFill>
            </a:endParaRPr>
          </a:p>
        </p:txBody>
      </p:sp>
    </p:spTree>
    <p:extLst>
      <p:ext uri="{BB962C8B-B14F-4D97-AF65-F5344CB8AC3E}">
        <p14:creationId xmlns:p14="http://schemas.microsoft.com/office/powerpoint/2010/main" val="3315464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2" name="Picture 16" descr="Work Like A Dog Day: 9 Funny Dogs Who Are Hardly Working [VIDEOS] - Dog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682" y="3683002"/>
            <a:ext cx="5616432" cy="3177718"/>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6</a:t>
            </a:fld>
            <a:endParaRPr lang="en-US" sz="1400" dirty="0">
              <a:solidFill>
                <a:schemeClr val="bg1"/>
              </a:solidFill>
            </a:endParaRPr>
          </a:p>
        </p:txBody>
      </p:sp>
      <p:pic>
        <p:nvPicPr>
          <p:cNvPr id="13" name="Imagen 12"/>
          <p:cNvPicPr>
            <a:picLocks noChangeAspect="1"/>
          </p:cNvPicPr>
          <p:nvPr/>
        </p:nvPicPr>
        <p:blipFill>
          <a:blip r:embed="rId4"/>
          <a:stretch>
            <a:fillRect/>
          </a:stretch>
        </p:blipFill>
        <p:spPr>
          <a:xfrm>
            <a:off x="8509000" y="1"/>
            <a:ext cx="3683000" cy="3683000"/>
          </a:xfrm>
          <a:prstGeom prst="rect">
            <a:avLst/>
          </a:prstGeom>
        </p:spPr>
      </p:pic>
      <p:pic>
        <p:nvPicPr>
          <p:cNvPr id="4106" name="Picture 10" descr="Funny Dogs Wallpapers - Top Free Funny Dogs Backgrounds - WallpaperAcce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10" y="3581400"/>
            <a:ext cx="5825068" cy="32766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op 10 Funniest Dog Breeds - PetGui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367887" cy="35814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45 Funny Dog Halloween Costumes - Cute Dog Costume Idea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2003" y="-205581"/>
            <a:ext cx="4106997" cy="4094163"/>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2705588" y="-156865"/>
            <a:ext cx="6185989" cy="923330"/>
          </a:xfrm>
          <a:prstGeom prst="rect">
            <a:avLst/>
          </a:prstGeom>
          <a:noFill/>
        </p:spPr>
        <p:txBody>
          <a:bodyPr wrap="none" lIns="91440" tIns="45720" rIns="91440" bIns="45720">
            <a:spAutoFit/>
          </a:bodyPr>
          <a:lstStyle/>
          <a:p>
            <a:pPr algn="ctr"/>
            <a:r>
              <a:rPr lang="es-ES" sz="5400" b="1" dirty="0" smtClean="0">
                <a:ln w="12700">
                  <a:solidFill>
                    <a:schemeClr val="accent1">
                      <a:lumMod val="50000"/>
                    </a:schemeClr>
                  </a:solidFill>
                  <a:prstDash val="solid"/>
                </a:ln>
                <a:solidFill>
                  <a:srgbClr val="FFC000"/>
                </a:solidFill>
                <a:effectLst>
                  <a:outerShdw dist="38100" dir="2640000" algn="bl" rotWithShape="0">
                    <a:schemeClr val="accent1"/>
                  </a:outerShdw>
                </a:effectLst>
              </a:rPr>
              <a:t>No diversificar tanto!</a:t>
            </a:r>
            <a:endParaRPr lang="es-ES" sz="5400" b="1" dirty="0">
              <a:ln w="12700">
                <a:solidFill>
                  <a:schemeClr val="accent1">
                    <a:lumMod val="50000"/>
                  </a:schemeClr>
                </a:solidFill>
                <a:prstDash val="solid"/>
              </a:ln>
              <a:solidFill>
                <a:srgbClr val="FFC000"/>
              </a:solidFill>
              <a:effectLst>
                <a:outerShdw dist="38100" dir="2640000" algn="bl" rotWithShape="0">
                  <a:schemeClr val="accent1"/>
                </a:outerShdw>
              </a:effectLst>
            </a:endParaRPr>
          </a:p>
        </p:txBody>
      </p:sp>
    </p:spTree>
    <p:extLst>
      <p:ext uri="{BB962C8B-B14F-4D97-AF65-F5344CB8AC3E}">
        <p14:creationId xmlns:p14="http://schemas.microsoft.com/office/powerpoint/2010/main" val="3792465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7</a:t>
            </a:fld>
            <a:endParaRPr lang="en-US" sz="1400" dirty="0">
              <a:solidFill>
                <a:schemeClr val="bg1"/>
              </a:solidFill>
            </a:endParaRPr>
          </a:p>
        </p:txBody>
      </p:sp>
      <p:pic>
        <p:nvPicPr>
          <p:cNvPr id="6146" name="Picture 2" descr="Five types of dog existed at the end of the Ice Age - CNN"/>
          <p:cNvPicPr>
            <a:picLocks noChangeAspect="1" noChangeArrowheads="1"/>
          </p:cNvPicPr>
          <p:nvPr/>
        </p:nvPicPr>
        <p:blipFill rotWithShape="1">
          <a:blip r:embed="rId3">
            <a:extLst>
              <a:ext uri="{28A0092B-C50C-407E-A947-70E740481C1C}">
                <a14:useLocalDpi xmlns:a14="http://schemas.microsoft.com/office/drawing/2010/main" val="0"/>
              </a:ext>
            </a:extLst>
          </a:blip>
          <a:srcRect r="23434"/>
          <a:stretch/>
        </p:blipFill>
        <p:spPr bwMode="auto">
          <a:xfrm>
            <a:off x="1444186" y="0"/>
            <a:ext cx="9351799" cy="687315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99172" y="882267"/>
            <a:ext cx="697627" cy="5078313"/>
          </a:xfrm>
          <a:prstGeom prst="rect">
            <a:avLst/>
          </a:prstGeom>
          <a:noFill/>
        </p:spPr>
        <p:txBody>
          <a:bodyPr wrap="none" lIns="91440" tIns="45720" rIns="91440" bIns="45720">
            <a:spAutoFit/>
          </a:bodyPr>
          <a:lstStyle/>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Rectángulo 5"/>
          <p:cNvSpPr/>
          <p:nvPr/>
        </p:nvSpPr>
        <p:spPr>
          <a:xfrm>
            <a:off x="11143372" y="1297764"/>
            <a:ext cx="697627" cy="4247317"/>
          </a:xfrm>
          <a:prstGeom prst="rect">
            <a:avLst/>
          </a:prstGeom>
          <a:noFill/>
        </p:spPr>
        <p:txBody>
          <a:bodyPr wrap="none" lIns="91440" tIns="45720" rIns="91440" bIns="45720">
            <a:spAutoFit/>
          </a:bodyPr>
          <a:lstStyle/>
          <a:p>
            <a:pPr algn="ctr"/>
            <a:r>
              <a:rPr lang="es-E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endPar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273742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8</a:t>
            </a:fld>
            <a:endParaRPr lang="en-US" sz="1400" dirty="0">
              <a:solidFill>
                <a:schemeClr val="bg1"/>
              </a:solidFill>
            </a:endParaRPr>
          </a:p>
        </p:txBody>
      </p:sp>
      <p:pic>
        <p:nvPicPr>
          <p:cNvPr id="12" name="Imagen 11"/>
          <p:cNvPicPr>
            <a:picLocks noChangeAspect="1"/>
          </p:cNvPicPr>
          <p:nvPr/>
        </p:nvPicPr>
        <p:blipFill>
          <a:blip r:embed="rId3"/>
          <a:stretch>
            <a:fillRect/>
          </a:stretch>
        </p:blipFill>
        <p:spPr>
          <a:xfrm>
            <a:off x="25400" y="203200"/>
            <a:ext cx="12145892" cy="6356350"/>
          </a:xfrm>
          <a:prstGeom prst="rect">
            <a:avLst/>
          </a:prstGeom>
        </p:spPr>
      </p:pic>
    </p:spTree>
    <p:extLst>
      <p:ext uri="{BB962C8B-B14F-4D97-AF65-F5344CB8AC3E}">
        <p14:creationId xmlns:p14="http://schemas.microsoft.com/office/powerpoint/2010/main" val="1941086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9</a:t>
            </a:fld>
            <a:endParaRPr lang="en-US" sz="1400" dirty="0">
              <a:solidFill>
                <a:schemeClr val="bg1"/>
              </a:solidFill>
            </a:endParaRPr>
          </a:p>
        </p:txBody>
      </p:sp>
      <p:pic>
        <p:nvPicPr>
          <p:cNvPr id="4098" name="Picture 2" descr="Realmente el perro viene del lobo? - Mis Animales"/>
          <p:cNvPicPr>
            <a:picLocks noChangeAspect="1" noChangeArrowheads="1"/>
          </p:cNvPicPr>
          <p:nvPr/>
        </p:nvPicPr>
        <p:blipFill rotWithShape="1">
          <a:blip r:embed="rId3">
            <a:extLst>
              <a:ext uri="{28A0092B-C50C-407E-A947-70E740481C1C}">
                <a14:useLocalDpi xmlns:a14="http://schemas.microsoft.com/office/drawing/2010/main" val="0"/>
              </a:ext>
            </a:extLst>
          </a:blip>
          <a:srcRect l="4247" r="1885"/>
          <a:stretch/>
        </p:blipFill>
        <p:spPr bwMode="auto">
          <a:xfrm>
            <a:off x="1382985" y="0"/>
            <a:ext cx="9474200" cy="68634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99172" y="882267"/>
            <a:ext cx="697627" cy="5078313"/>
          </a:xfrm>
          <a:prstGeom prst="rect">
            <a:avLst/>
          </a:prstGeom>
          <a:noFill/>
        </p:spPr>
        <p:txBody>
          <a:bodyPr wrap="none" lIns="91440" tIns="45720" rIns="91440" bIns="45720">
            <a:spAutoFit/>
          </a:bodyPr>
          <a:lstStyle/>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Rectángulo 4"/>
          <p:cNvSpPr/>
          <p:nvPr/>
        </p:nvSpPr>
        <p:spPr>
          <a:xfrm>
            <a:off x="11143372" y="1297764"/>
            <a:ext cx="697627" cy="4247317"/>
          </a:xfrm>
          <a:prstGeom prst="rect">
            <a:avLst/>
          </a:prstGeom>
          <a:noFill/>
        </p:spPr>
        <p:txBody>
          <a:bodyPr wrap="none" lIns="91440" tIns="45720" rIns="91440" bIns="45720">
            <a:spAutoFit/>
          </a:bodyPr>
          <a:lstStyle/>
          <a:p>
            <a:pPr algn="ctr"/>
            <a:r>
              <a:rPr lang="es-E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endPar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61385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670</TotalTime>
  <Words>455</Words>
  <Application>Microsoft Office PowerPoint</Application>
  <PresentationFormat>Panorámica</PresentationFormat>
  <Paragraphs>138</Paragraphs>
  <Slides>21</Slides>
  <Notes>19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3ds Light</vt:lpstr>
      <vt:lpstr>Arial</vt:lpstr>
      <vt:lpstr>Calibri</vt:lpstr>
      <vt:lpstr>Consolas</vt:lpstr>
      <vt:lpstr>Tw Cen MT</vt:lpstr>
      <vt:lpstr>Wingdings</vt:lpstr>
      <vt:lpstr>Office Theme</vt:lpstr>
      <vt:lpstr>II JORNADAS DE INGENIERÍA  ITR SO FRAY BENTOS </vt:lpstr>
      <vt:lpstr>AGENDA</vt:lpstr>
      <vt:lpstr>Visión computacional Qué es y a qué sirve</vt:lpstr>
      <vt:lpstr>Visión computacional Los desafíos</vt:lpstr>
      <vt:lpstr>Reconocimiento de objetos Clasificación</vt:lpstr>
      <vt:lpstr>Presentación de PowerPoint</vt:lpstr>
      <vt:lpstr>Presentación de PowerPoint</vt:lpstr>
      <vt:lpstr>Presentación de PowerPoint</vt:lpstr>
      <vt:lpstr>Presentación de PowerPoint</vt:lpstr>
      <vt:lpstr>Reconocimiento de objetos Clasificación</vt:lpstr>
      <vt:lpstr>Presentación de PowerPoint</vt:lpstr>
      <vt:lpstr>Reconocimiento de objetos Clasificación</vt:lpstr>
      <vt:lpstr>Vectores de características Estructuras de datos</vt:lpstr>
      <vt:lpstr>Vectores de características Estructuras de datos</vt:lpstr>
      <vt:lpstr>Vectores de características La probabilidad</vt:lpstr>
      <vt:lpstr>Estrategia numérica Detección de flancos</vt:lpstr>
      <vt:lpstr>Estrategia numérica Detección de flancos</vt:lpstr>
      <vt:lpstr>Muestra</vt:lpstr>
      <vt:lpstr>Enlaces de interés</vt:lpstr>
      <vt:lpstr>Referencias</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Lara, Manuel</dc:creator>
  <cp:lastModifiedBy>Giovani Bolzan Cogo</cp:lastModifiedBy>
  <cp:revision>32</cp:revision>
  <dcterms:created xsi:type="dcterms:W3CDTF">2019-10-23T04:59:04Z</dcterms:created>
  <dcterms:modified xsi:type="dcterms:W3CDTF">2021-08-29T21:09:44Z</dcterms:modified>
</cp:coreProperties>
</file>